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notesMasterIdLst>
    <p:notesMasterId r:id="rId102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1428" y="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slide" Target="slides/slide82.xml"/><Relationship Id="rId102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tableStyles" Target="tableStyle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19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200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201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202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92E0E5D4-ABF7-4CCD-8588-11EB8A06FC55}" type="slidenum">
              <a:rPr lang="en-US" sz="1400">
                <a:latin typeface="Times New Roman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0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E227D15C-E5CD-4267-B3C7-707E9078161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2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8608BEFB-EA7C-4307-8E6C-ECA634AA6BE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19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2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F1E34F8-0347-4F9C-B2C8-AE63FCBCEA22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20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2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C557D878-6889-4F5D-9F63-DED23A159C1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2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D34B08D-3184-4A18-86B8-1391D2AC58C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3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29864E8A-214F-48D5-A1F9-CED850F1070D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3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85B6D76E-332E-43F3-9175-9E6CE0E75BB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3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79857DF-F814-48F7-8895-589AA9FED0D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3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E837D5EB-4808-43D1-925C-A3AC9C075147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3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2A157884-7ED2-4335-998F-FB3675E4AA2B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4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B9406E1-CF58-48E8-A8C9-6403AF428C18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0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95380F13-34D1-4845-9358-6AD2C33CB6E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4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F97B7C9A-0921-4C05-B82C-5C7364DE7D4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42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4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01FC2BDA-36D4-4751-978C-2FDB19383B7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43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4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1D4C254-1210-4CE8-8B44-E76A60339C2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44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4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75A364DD-0F97-4EB3-811E-59942C01EA4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46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5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F29C45E8-44F5-40D1-B8B2-D5F82317944C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48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5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F0B1870-05B9-4847-BE26-574175B359D1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49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5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CEF9EAB0-1CD3-4C72-BB2A-493920778AA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50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5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8C76FD99-DEA3-406A-8A7E-251EE9BBC16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51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5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94162471-6839-4335-9497-2AA78CA05937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52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6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9288BD36-F7EF-4C5C-8609-CD021D84C5A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54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0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D358642-DBBD-4E58-ADF6-CFFDF5B161A2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9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6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304FA465-345A-4B60-ABDA-9D899D37B59A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55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6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F5949276-8649-4366-96AA-4221ED8EB93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56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6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D941DFFD-7895-4866-97CA-1B8261B566F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57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6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D139C1D-B242-4AFC-8ED5-FCED6C914BFB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92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7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3EBEBB9D-F336-437B-BFD9-0D8977420623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93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7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012E5941-2CD6-497C-B472-1B5B885EF87A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96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4101D966-C47D-431D-A448-34067D7EECAB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12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636181BD-7019-4A8F-B138-A00C1B46FA5D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13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7A17BFF1-7296-4352-9ADB-B7C39833220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14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8B5FFBE2-2522-4602-A922-768D0990E33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B337E3F-E829-452A-AD66-0849817EC6E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16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2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2339E79-7B96-46BF-8FC9-F77E06405F51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17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9" name="Picture 38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0" name="Picture 39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8" name="Picture 77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9" name="Picture 78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18" name="Picture 117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9" name="Picture 118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2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57" name="Picture 156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58" name="Picture 157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96" name="Picture 195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97" name="Picture 196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1D1A36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CustomShape 2"/>
          <p:cNvSpPr/>
          <p:nvPr/>
        </p:nvSpPr>
        <p:spPr>
          <a:xfrm>
            <a:off x="426960" y="3737520"/>
            <a:ext cx="6335640" cy="3384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426960" y="3962520"/>
            <a:ext cx="3535200" cy="45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ctr"/>
          <a:lstStyle/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/>
                <a:ea typeface="Roboto"/>
              </a:rPr>
              <a:t>The Coding Bootcamp |</a:t>
            </a:r>
            <a:endParaRPr/>
          </a:p>
        </p:txBody>
      </p:sp>
      <p:sp>
        <p:nvSpPr>
          <p:cNvPr id="3" name="CustomShape 4"/>
          <p:cNvSpPr/>
          <p:nvPr/>
        </p:nvSpPr>
        <p:spPr>
          <a:xfrm>
            <a:off x="6247440" y="6540120"/>
            <a:ext cx="278712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/>
              </a:rPr>
              <a:t>© </a:t>
            </a:r>
            <a:r>
              <a:rPr lang="en-US" sz="800" strike="noStrike">
                <a:solidFill>
                  <a:srgbClr val="FFFFFF"/>
                </a:solidFill>
                <a:latin typeface="Arial"/>
                <a:ea typeface="Roboto"/>
              </a:rPr>
              <a:t>2016 | Coding Boot Camp - All Rights Reserved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strike="noStrike">
                <a:solidFill>
                  <a:srgbClr val="FFFFFF"/>
                </a:solidFill>
                <a:latin typeface="Arial"/>
              </a:rPr>
              <a:t>Lesson Title</a:t>
            </a:r>
            <a:endParaRPr/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3370320" y="4034880"/>
            <a:ext cx="2269800" cy="38052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Seventh Outline LevelMonth, Day, Year</a:t>
            </a:r>
            <a:endParaRPr/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397080" y="2504160"/>
            <a:ext cx="2700000" cy="38052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Seventh Outline LevelDay X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6418800"/>
            <a:ext cx="9155520" cy="457560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/>
          </a:p>
        </p:txBody>
      </p:sp>
      <p:sp>
        <p:nvSpPr>
          <p:cNvPr id="43" name="CustomShape 3"/>
          <p:cNvSpPr/>
          <p:nvPr/>
        </p:nvSpPr>
        <p:spPr>
          <a:xfrm>
            <a:off x="6247440" y="6540120"/>
            <a:ext cx="278712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/>
              </a:rPr>
              <a:t>© </a:t>
            </a:r>
            <a:r>
              <a:rPr lang="en-US" sz="800" strike="noStrike">
                <a:solidFill>
                  <a:srgbClr val="FFFFFF"/>
                </a:solidFill>
                <a:latin typeface="Arial"/>
                <a:ea typeface="Roboto"/>
              </a:rPr>
              <a:t>2016 | Coding Boot Camp - All Rights Reserved</a:t>
            </a:r>
            <a:endParaRPr/>
          </a:p>
        </p:txBody>
      </p:sp>
      <p:sp>
        <p:nvSpPr>
          <p:cNvPr id="44" name="Line 4"/>
          <p:cNvSpPr/>
          <p:nvPr/>
        </p:nvSpPr>
        <p:spPr>
          <a:xfrm>
            <a:off x="0" y="653760"/>
            <a:ext cx="9144000" cy="0"/>
          </a:xfrm>
          <a:prstGeom prst="line">
            <a:avLst/>
          </a:prstGeom>
          <a:ln w="41400">
            <a:solidFill>
              <a:srgbClr val="C83232"/>
            </a:solidFill>
          </a:ln>
        </p:spPr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1D1A36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" name="CustomShape 2"/>
          <p:cNvSpPr/>
          <p:nvPr/>
        </p:nvSpPr>
        <p:spPr>
          <a:xfrm>
            <a:off x="426960" y="3737520"/>
            <a:ext cx="6335640" cy="3384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CustomShape 3"/>
          <p:cNvSpPr/>
          <p:nvPr/>
        </p:nvSpPr>
        <p:spPr>
          <a:xfrm>
            <a:off x="1425240" y="3852000"/>
            <a:ext cx="6457680" cy="54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CustomShape 4"/>
          <p:cNvSpPr/>
          <p:nvPr/>
        </p:nvSpPr>
        <p:spPr>
          <a:xfrm>
            <a:off x="6247440" y="6540120"/>
            <a:ext cx="278712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/>
              </a:rPr>
              <a:t>© </a:t>
            </a:r>
            <a:r>
              <a:rPr lang="en-US" sz="800" strike="noStrike">
                <a:solidFill>
                  <a:srgbClr val="FFFFFF"/>
                </a:solidFill>
                <a:latin typeface="Arial"/>
                <a:ea typeface="Roboto"/>
              </a:rPr>
              <a:t>2016 | Coding Boot Camp - All Rights Reserved</a:t>
            </a:r>
            <a:endParaRPr/>
          </a:p>
        </p:txBody>
      </p:sp>
      <p:sp>
        <p:nvSpPr>
          <p:cNvPr id="84" name="PlaceHolder 5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Section Title</a:t>
            </a:r>
            <a:endParaRPr/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/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Calibri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z="2000" strike="noStrike">
                <a:solidFill>
                  <a:srgbClr val="000000"/>
                </a:solidFill>
                <a:latin typeface="Calibri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Font typeface="Arial"/>
              <a:buChar char="•"/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Font typeface="Arial"/>
              <a:buChar char="•"/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Fifth level</a:t>
            </a:r>
            <a:endParaRPr/>
          </a:p>
        </p:txBody>
      </p:sp>
      <p:sp>
        <p:nvSpPr>
          <p:cNvPr id="122" name="PlaceHolder 3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8B8B8B"/>
                </a:solidFill>
                <a:latin typeface="Calibri"/>
              </a:rPr>
              <a:t>12/12/16</a:t>
            </a:r>
            <a:endParaRPr/>
          </a:p>
        </p:txBody>
      </p:sp>
      <p:sp>
        <p:nvSpPr>
          <p:cNvPr id="123" name="PlaceHolder 4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124" name="PlaceHolder 5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B7BDCEC0-8302-4690-9BDA-C370FB82CD8B}" type="slidenum">
              <a:rPr lang="en-US" sz="1200" strike="noStrike">
                <a:solidFill>
                  <a:srgbClr val="8B8B8B"/>
                </a:solidFill>
                <a:latin typeface="Calibri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8B8B8B"/>
                </a:solidFill>
                <a:latin typeface="Calibri"/>
              </a:rPr>
              <a:t>12/12/16</a:t>
            </a:r>
            <a:endParaRPr/>
          </a:p>
        </p:txBody>
      </p:sp>
      <p:sp>
        <p:nvSpPr>
          <p:cNvPr id="160" name="PlaceHolder 2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161" name="PlaceHolder 3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EFA331CE-30B9-4099-8484-50F68B5CB3E3}" type="slidenum">
              <a:rPr lang="en-US" sz="1200" strike="noStrike">
                <a:solidFill>
                  <a:srgbClr val="8B8B8B"/>
                </a:solidFill>
                <a:latin typeface="Calibri"/>
              </a:rPr>
              <a:t>‹#›</a:t>
            </a:fld>
            <a:endParaRPr/>
          </a:p>
        </p:txBody>
      </p:sp>
      <p:sp>
        <p:nvSpPr>
          <p:cNvPr id="162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>
                <a:latin typeface="Calibri"/>
              </a:rPr>
              <a:t>Click to edit the title text format</a:t>
            </a:r>
            <a:endParaRPr/>
          </a:p>
        </p:txBody>
      </p:sp>
      <p:sp>
        <p:nvSpPr>
          <p:cNvPr id="163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Behold Bootstrap!</a:t>
            </a:r>
            <a:endParaRPr/>
          </a:p>
        </p:txBody>
      </p:sp>
      <p:sp>
        <p:nvSpPr>
          <p:cNvPr id="204" name="TextShape 2"/>
          <p:cNvSpPr txBox="1"/>
          <p:nvPr/>
        </p:nvSpPr>
        <p:spPr>
          <a:xfrm>
            <a:off x="3370320" y="4034880"/>
            <a:ext cx="2269800" cy="3805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Arial"/>
              </a:rPr>
              <a:t>February 4, 2017</a:t>
            </a:r>
            <a:endParaRPr dirty="0"/>
          </a:p>
        </p:txBody>
      </p:sp>
      <p:sp>
        <p:nvSpPr>
          <p:cNvPr id="205" name="TextShape 3"/>
          <p:cNvSpPr txBox="1"/>
          <p:nvPr/>
        </p:nvSpPr>
        <p:spPr>
          <a:xfrm>
            <a:off x="397080" y="2504160"/>
            <a:ext cx="2700000" cy="3805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Day 6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The Pains of HW 1</a:t>
            </a:r>
            <a:endParaRPr/>
          </a:p>
        </p:txBody>
      </p:sp>
      <p:pic>
        <p:nvPicPr>
          <p:cNvPr id="222" name="Picture 2"/>
          <p:cNvPicPr/>
          <p:nvPr/>
        </p:nvPicPr>
        <p:blipFill>
          <a:blip r:embed="rId2"/>
          <a:stretch/>
        </p:blipFill>
        <p:spPr>
          <a:xfrm>
            <a:off x="228600" y="914400"/>
            <a:ext cx="8686440" cy="47264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3" name="CustomShape 2"/>
          <p:cNvSpPr/>
          <p:nvPr/>
        </p:nvSpPr>
        <p:spPr>
          <a:xfrm>
            <a:off x="713160" y="5652720"/>
            <a:ext cx="7869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i="1" strike="noStrike">
                <a:solidFill>
                  <a:srgbClr val="000000"/>
                </a:solidFill>
                <a:latin typeface="Arial"/>
              </a:rPr>
              <a:t>Plain HTML + CSS makes layout building challenging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How You (Probably) Feel About CSS</a:t>
            </a:r>
            <a:endParaRPr/>
          </a:p>
        </p:txBody>
      </p:sp>
      <p:pic>
        <p:nvPicPr>
          <p:cNvPr id="225" name="Picture 2"/>
          <p:cNvPicPr/>
          <p:nvPr/>
        </p:nvPicPr>
        <p:blipFill>
          <a:blip r:embed="rId2"/>
          <a:stretch/>
        </p:blipFill>
        <p:spPr>
          <a:xfrm>
            <a:off x="1219320" y="814320"/>
            <a:ext cx="7086240" cy="5318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But Then Came Bootstrap…</a:t>
            </a:r>
            <a:endParaRPr/>
          </a:p>
        </p:txBody>
      </p:sp>
      <p:pic>
        <p:nvPicPr>
          <p:cNvPr id="227" name="Picture 2"/>
          <p:cNvPicPr/>
          <p:nvPr/>
        </p:nvPicPr>
        <p:blipFill>
          <a:blip r:embed="rId3"/>
          <a:stretch/>
        </p:blipFill>
        <p:spPr>
          <a:xfrm>
            <a:off x="0" y="653760"/>
            <a:ext cx="9143640" cy="5610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Powered by Bootstrap</a:t>
            </a:r>
            <a:endParaRPr/>
          </a:p>
        </p:txBody>
      </p:sp>
      <p:pic>
        <p:nvPicPr>
          <p:cNvPr id="229" name="Picture 4"/>
          <p:cNvPicPr/>
          <p:nvPr/>
        </p:nvPicPr>
        <p:blipFill>
          <a:blip r:embed="rId3"/>
          <a:stretch/>
        </p:blipFill>
        <p:spPr>
          <a:xfrm>
            <a:off x="-5760" y="1287000"/>
            <a:ext cx="9143640" cy="2269080"/>
          </a:xfrm>
          <a:prstGeom prst="rect">
            <a:avLst/>
          </a:prstGeom>
          <a:ln>
            <a:noFill/>
          </a:ln>
        </p:spPr>
      </p:pic>
      <p:sp>
        <p:nvSpPr>
          <p:cNvPr id="230" name="CustomShape 2"/>
          <p:cNvSpPr/>
          <p:nvPr/>
        </p:nvSpPr>
        <p:spPr>
          <a:xfrm>
            <a:off x="-152280" y="794880"/>
            <a:ext cx="362664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External CSS Link</a:t>
            </a:r>
            <a:endParaRPr/>
          </a:p>
        </p:txBody>
      </p:sp>
      <p:pic>
        <p:nvPicPr>
          <p:cNvPr id="231" name="Picture 6"/>
          <p:cNvPicPr/>
          <p:nvPr/>
        </p:nvPicPr>
        <p:blipFill>
          <a:blip r:embed="rId4"/>
          <a:stretch/>
        </p:blipFill>
        <p:spPr>
          <a:xfrm>
            <a:off x="0" y="4296960"/>
            <a:ext cx="9155520" cy="1876320"/>
          </a:xfrm>
          <a:prstGeom prst="rect">
            <a:avLst/>
          </a:prstGeom>
          <a:ln>
            <a:noFill/>
          </a:ln>
        </p:spPr>
      </p:pic>
      <p:sp>
        <p:nvSpPr>
          <p:cNvPr id="232" name="CustomShape 3"/>
          <p:cNvSpPr/>
          <p:nvPr/>
        </p:nvSpPr>
        <p:spPr>
          <a:xfrm>
            <a:off x="-609480" y="3868560"/>
            <a:ext cx="7467120" cy="49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300" b="1" strike="noStrike">
                <a:solidFill>
                  <a:srgbClr val="000000"/>
                </a:solidFill>
                <a:latin typeface="Arial"/>
              </a:rPr>
              <a:t>Pre-Defined CSS Class (ex: “Jumbotron”)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icture 2"/>
          <p:cNvPicPr/>
          <p:nvPr/>
        </p:nvPicPr>
        <p:blipFill>
          <a:blip r:embed="rId3"/>
          <a:stretch/>
        </p:blipFill>
        <p:spPr>
          <a:xfrm>
            <a:off x="14400" y="660960"/>
            <a:ext cx="9129240" cy="5601960"/>
          </a:xfrm>
          <a:prstGeom prst="rect">
            <a:avLst/>
          </a:prstGeom>
          <a:ln>
            <a:noFill/>
          </a:ln>
        </p:spPr>
      </p:pic>
      <p:sp>
        <p:nvSpPr>
          <p:cNvPr id="23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Powered by Bootstrap</a:t>
            </a:r>
            <a:endParaRPr/>
          </a:p>
        </p:txBody>
      </p:sp>
      <p:sp>
        <p:nvSpPr>
          <p:cNvPr id="235" name="CustomShape 2"/>
          <p:cNvSpPr/>
          <p:nvPr/>
        </p:nvSpPr>
        <p:spPr>
          <a:xfrm>
            <a:off x="6411960" y="3364560"/>
            <a:ext cx="2246040" cy="3646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FFFFFF"/>
                </a:solidFill>
                <a:latin typeface="Arial"/>
              </a:rPr>
              <a:t>class=“jumbotron”</a:t>
            </a:r>
            <a:endParaRPr/>
          </a:p>
        </p:txBody>
      </p:sp>
      <p:sp>
        <p:nvSpPr>
          <p:cNvPr id="236" name="CustomShape 3"/>
          <p:cNvSpPr/>
          <p:nvPr/>
        </p:nvSpPr>
        <p:spPr>
          <a:xfrm>
            <a:off x="304920" y="1077840"/>
            <a:ext cx="8381520" cy="2666520"/>
          </a:xfrm>
          <a:prstGeom prst="rect">
            <a:avLst/>
          </a:prstGeom>
          <a:noFill/>
          <a:ln w="10152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Big Deal!!!</a:t>
            </a:r>
            <a:endParaRPr/>
          </a:p>
        </p:txBody>
      </p:sp>
      <p:sp>
        <p:nvSpPr>
          <p:cNvPr id="238" name="CustomShape 2"/>
          <p:cNvSpPr/>
          <p:nvPr/>
        </p:nvSpPr>
        <p:spPr>
          <a:xfrm>
            <a:off x="304920" y="5029200"/>
            <a:ext cx="8521200" cy="106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/>
                <a:ea typeface="Roboto"/>
              </a:rPr>
              <a:t>Using Bootstrap,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/>
                <a:ea typeface="Roboto"/>
              </a:rPr>
              <a:t>we have </a:t>
            </a:r>
            <a:r>
              <a:rPr lang="en-US" sz="3600" b="1" i="1" u="sng" strike="noStrike">
                <a:solidFill>
                  <a:srgbClr val="000000"/>
                </a:solidFill>
                <a:latin typeface="Arial"/>
                <a:ea typeface="Roboto"/>
              </a:rPr>
              <a:t>PRE-DEFINED</a:t>
            </a:r>
            <a:r>
              <a:rPr lang="en-US" sz="3600" b="1" i="1" strike="noStrike">
                <a:solidFill>
                  <a:srgbClr val="000000"/>
                </a:solidFill>
                <a:latin typeface="Arial"/>
                <a:ea typeface="Roboto"/>
              </a:rPr>
              <a:t> CSS Styles.</a:t>
            </a:r>
            <a:endParaRPr/>
          </a:p>
        </p:txBody>
      </p:sp>
      <p:pic>
        <p:nvPicPr>
          <p:cNvPr id="239" name="Picture 2"/>
          <p:cNvPicPr/>
          <p:nvPr/>
        </p:nvPicPr>
        <p:blipFill>
          <a:blip r:embed="rId3"/>
          <a:stretch/>
        </p:blipFill>
        <p:spPr>
          <a:xfrm>
            <a:off x="2660760" y="1066680"/>
            <a:ext cx="3809520" cy="3809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Why Use Bootstrap?</a:t>
            </a:r>
            <a:endParaRPr/>
          </a:p>
        </p:txBody>
      </p:sp>
      <p:pic>
        <p:nvPicPr>
          <p:cNvPr id="241" name="Picture 2"/>
          <p:cNvPicPr/>
          <p:nvPr/>
        </p:nvPicPr>
        <p:blipFill>
          <a:blip r:embed="rId3"/>
          <a:stretch/>
        </p:blipFill>
        <p:spPr>
          <a:xfrm>
            <a:off x="228600" y="744480"/>
            <a:ext cx="5466600" cy="5456160"/>
          </a:xfrm>
          <a:prstGeom prst="rect">
            <a:avLst/>
          </a:prstGeom>
          <a:ln>
            <a:noFill/>
          </a:ln>
        </p:spPr>
      </p:pic>
      <p:sp>
        <p:nvSpPr>
          <p:cNvPr id="242" name="CustomShape 2"/>
          <p:cNvSpPr/>
          <p:nvPr/>
        </p:nvSpPr>
        <p:spPr>
          <a:xfrm>
            <a:off x="5695560" y="1143000"/>
            <a:ext cx="3295440" cy="465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b="1" u="sng" strike="noStrike">
                <a:solidFill>
                  <a:srgbClr val="000000"/>
                </a:solidFill>
                <a:latin typeface="Arial"/>
              </a:rPr>
              <a:t>Reason #1: UI Kit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Familiarize yourself with the UI features it offers via the documentation.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Once Bootstrap is active, you can simply copy snippets from the documentation to save yourself major time of creating elements yourself.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Why Use Bootstrap?</a:t>
            </a:r>
            <a:endParaRPr/>
          </a:p>
        </p:txBody>
      </p:sp>
      <p:pic>
        <p:nvPicPr>
          <p:cNvPr id="244" name="Picture 4"/>
          <p:cNvPicPr/>
          <p:nvPr/>
        </p:nvPicPr>
        <p:blipFill>
          <a:blip r:embed="rId3"/>
          <a:stretch/>
        </p:blipFill>
        <p:spPr>
          <a:xfrm>
            <a:off x="533520" y="4114800"/>
            <a:ext cx="8191080" cy="1904760"/>
          </a:xfrm>
          <a:prstGeom prst="rect">
            <a:avLst/>
          </a:prstGeom>
          <a:ln>
            <a:noFill/>
          </a:ln>
        </p:spPr>
      </p:pic>
      <p:sp>
        <p:nvSpPr>
          <p:cNvPr id="245" name="CustomShape 2"/>
          <p:cNvSpPr/>
          <p:nvPr/>
        </p:nvSpPr>
        <p:spPr>
          <a:xfrm>
            <a:off x="457200" y="990720"/>
            <a:ext cx="8076960" cy="304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Reason #2: Mobile Responsiveness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One of the most compelling reasons to use Bootstrap is the default </a:t>
            </a:r>
            <a:r>
              <a:rPr lang="en-US" sz="2200" b="1" u="sng" strike="noStrike">
                <a:solidFill>
                  <a:srgbClr val="000000"/>
                </a:solidFill>
                <a:latin typeface="Arial"/>
              </a:rPr>
              <a:t>mobile-responsive </a:t>
            </a:r>
            <a:r>
              <a:rPr lang="en-US" sz="2200" strike="noStrike">
                <a:solidFill>
                  <a:srgbClr val="000000"/>
                </a:solidFill>
                <a:latin typeface="Arial"/>
              </a:rPr>
              <a:t>quality it provides.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This means that your website will look “good” automatically when viewed on screens ranging from monitors to tablets to phones. 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247" name="CustomShape 2"/>
          <p:cNvSpPr/>
          <p:nvPr/>
        </p:nvSpPr>
        <p:spPr>
          <a:xfrm>
            <a:off x="304920" y="847800"/>
            <a:ext cx="8686440" cy="25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000000"/>
                </a:solidFill>
                <a:latin typeface="Arial"/>
                <a:ea typeface="Roboto"/>
              </a:rPr>
              <a:t>Warmup Activity: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000000"/>
                </a:solidFill>
                <a:latin typeface="Arial"/>
                <a:ea typeface="Roboto"/>
              </a:rPr>
              <a:t>As a repeat of last class, quickly create an HTML web page.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000000"/>
                </a:solidFill>
                <a:latin typeface="Arial"/>
                <a:ea typeface="Roboto"/>
              </a:rPr>
              <a:t>Then add in a Bootstrap component of your choosing.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 i="1" strike="noStrike">
                <a:solidFill>
                  <a:srgbClr val="000000"/>
                </a:solidFill>
                <a:latin typeface="Arial"/>
                <a:ea typeface="Roboto"/>
              </a:rPr>
              <a:t>Hint: Copy the Bootstrap CSS link. Then copy the code from any Bootstrap element or CSS.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Next Phase Bootstrap</a:t>
            </a:r>
            <a:endParaRPr/>
          </a:p>
        </p:txBody>
      </p:sp>
      <p:sp>
        <p:nvSpPr>
          <p:cNvPr id="249" name="CustomShape 2"/>
          <p:cNvSpPr/>
          <p:nvPr/>
        </p:nvSpPr>
        <p:spPr>
          <a:xfrm>
            <a:off x="304920" y="1905120"/>
            <a:ext cx="8534160" cy="289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/>
                <a:ea typeface="Roboto"/>
              </a:rPr>
              <a:t>Last class, we focused on Bootstrap Components (like buttons and tables).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/>
                <a:ea typeface="Roboto"/>
              </a:rPr>
              <a:t>Today we’ll be focused on using Bootstrap to build layouts.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07" name="Picture 2"/>
          <p:cNvPicPr/>
          <p:nvPr/>
        </p:nvPicPr>
        <p:blipFill>
          <a:blip r:embed="rId2"/>
          <a:stretch/>
        </p:blipFill>
        <p:spPr>
          <a:xfrm>
            <a:off x="0" y="-15120"/>
            <a:ext cx="9137160" cy="6882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Sketching / Grid Layouts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Take a Huge Breath…</a:t>
            </a:r>
            <a:endParaRPr/>
          </a:p>
        </p:txBody>
      </p:sp>
      <p:pic>
        <p:nvPicPr>
          <p:cNvPr id="252" name="Picture 8"/>
          <p:cNvPicPr/>
          <p:nvPr/>
        </p:nvPicPr>
        <p:blipFill>
          <a:blip r:embed="rId2"/>
          <a:stretch/>
        </p:blipFill>
        <p:spPr>
          <a:xfrm>
            <a:off x="1752480" y="890280"/>
            <a:ext cx="6019560" cy="542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1385280" y="5886360"/>
            <a:ext cx="6449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i="1" strike="noStrike">
                <a:solidFill>
                  <a:srgbClr val="000000"/>
                </a:solidFill>
                <a:latin typeface="Arial"/>
              </a:rPr>
              <a:t>Facebook surf at your own peril (and to the peril of the galaxy)</a:t>
            </a:r>
            <a:endParaRPr/>
          </a:p>
        </p:txBody>
      </p:sp>
      <p:sp>
        <p:nvSpPr>
          <p:cNvPr id="254" name="CustomShape 2"/>
          <p:cNvSpPr/>
          <p:nvPr/>
        </p:nvSpPr>
        <p:spPr>
          <a:xfrm>
            <a:off x="185040" y="820800"/>
            <a:ext cx="8849880" cy="22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Because in our opinion, these next two sections are of the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/>
              </a:rPr>
              <a:t>MOST IMPORTANT ONES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000000"/>
                </a:solidFill>
                <a:latin typeface="Arial"/>
              </a:rPr>
              <a:t>in the </a:t>
            </a:r>
            <a:r>
              <a:rPr lang="en-US" sz="3600" b="1" u="sng" strike="noStrike">
                <a:solidFill>
                  <a:srgbClr val="000000"/>
                </a:solidFill>
                <a:latin typeface="Arial"/>
              </a:rPr>
              <a:t>ENTIRE</a:t>
            </a:r>
            <a:r>
              <a:rPr lang="en-US" sz="3600" strike="noStrike">
                <a:solidFill>
                  <a:srgbClr val="000000"/>
                </a:solidFill>
                <a:latin typeface="Arial"/>
              </a:rPr>
              <a:t> program.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255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FOCUS!</a:t>
            </a:r>
            <a:endParaRPr/>
          </a:p>
        </p:txBody>
      </p:sp>
      <p:pic>
        <p:nvPicPr>
          <p:cNvPr id="256" name="Picture 4"/>
          <p:cNvPicPr/>
          <p:nvPr/>
        </p:nvPicPr>
        <p:blipFill>
          <a:blip r:embed="rId2"/>
          <a:stretch/>
        </p:blipFill>
        <p:spPr>
          <a:xfrm>
            <a:off x="1838160" y="3076200"/>
            <a:ext cx="5543280" cy="257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FOCUS!</a:t>
            </a:r>
            <a:endParaRPr/>
          </a:p>
        </p:txBody>
      </p:sp>
      <p:sp>
        <p:nvSpPr>
          <p:cNvPr id="258" name="CustomShape 2"/>
          <p:cNvSpPr/>
          <p:nvPr/>
        </p:nvSpPr>
        <p:spPr>
          <a:xfrm>
            <a:off x="443520" y="2971800"/>
            <a:ext cx="822924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000000"/>
                </a:solidFill>
                <a:latin typeface="Arial"/>
              </a:rPr>
              <a:t>Relax. That doesn’t mean its hard.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Importance of Sketches</a:t>
            </a:r>
            <a:endParaRPr/>
          </a:p>
        </p:txBody>
      </p:sp>
      <p:pic>
        <p:nvPicPr>
          <p:cNvPr id="260" name="Picture 2"/>
          <p:cNvPicPr/>
          <p:nvPr/>
        </p:nvPicPr>
        <p:blipFill>
          <a:blip r:embed="rId2"/>
          <a:stretch/>
        </p:blipFill>
        <p:spPr>
          <a:xfrm>
            <a:off x="5087520" y="1905120"/>
            <a:ext cx="3897360" cy="3276360"/>
          </a:xfrm>
          <a:prstGeom prst="rect">
            <a:avLst/>
          </a:prstGeom>
          <a:ln>
            <a:noFill/>
          </a:ln>
        </p:spPr>
      </p:pic>
      <p:sp>
        <p:nvSpPr>
          <p:cNvPr id="261" name="CustomShape 2"/>
          <p:cNvSpPr/>
          <p:nvPr/>
        </p:nvSpPr>
        <p:spPr>
          <a:xfrm>
            <a:off x="457200" y="1295280"/>
            <a:ext cx="4495320" cy="452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Because every aspect of a site’s “look” is defined by HTML/CSS – it is crucial to have a detailed sketch going in.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Pay particular attention to the location of navigation bars, titles, headers, content, images, footers etc.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When imagining alignments, in particular, be mindful of the </a:t>
            </a:r>
            <a:r>
              <a:rPr lang="en-US" sz="2400" b="1" i="1" u="sng" strike="noStrike">
                <a:solidFill>
                  <a:srgbClr val="000000"/>
                </a:solidFill>
                <a:latin typeface="Arial"/>
              </a:rPr>
              <a:t>grid</a:t>
            </a:r>
            <a:r>
              <a:rPr lang="en-US" sz="2400" i="1" strike="noStrike">
                <a:solidFill>
                  <a:srgbClr val="000000"/>
                </a:solidFill>
                <a:latin typeface="Arial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Designing with a Grid in Mind</a:t>
            </a:r>
            <a:endParaRPr/>
          </a:p>
        </p:txBody>
      </p:sp>
      <p:pic>
        <p:nvPicPr>
          <p:cNvPr id="263" name="Picture 4"/>
          <p:cNvPicPr/>
          <p:nvPr/>
        </p:nvPicPr>
        <p:blipFill>
          <a:blip r:embed="rId2"/>
          <a:stretch/>
        </p:blipFill>
        <p:spPr>
          <a:xfrm>
            <a:off x="914400" y="990720"/>
            <a:ext cx="6827040" cy="4800240"/>
          </a:xfrm>
          <a:prstGeom prst="rect">
            <a:avLst/>
          </a:prstGeom>
          <a:ln>
            <a:noFill/>
          </a:ln>
        </p:spPr>
      </p:pic>
      <p:sp>
        <p:nvSpPr>
          <p:cNvPr id="264" name="CustomShape 2"/>
          <p:cNvSpPr/>
          <p:nvPr/>
        </p:nvSpPr>
        <p:spPr>
          <a:xfrm>
            <a:off x="457200" y="5867280"/>
            <a:ext cx="8229240" cy="76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Grids serve to align elements aesthetically. 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Facebook’s Grid</a:t>
            </a:r>
            <a:endParaRPr/>
          </a:p>
        </p:txBody>
      </p:sp>
      <p:pic>
        <p:nvPicPr>
          <p:cNvPr id="266" name="Picture 2"/>
          <p:cNvPicPr/>
          <p:nvPr/>
        </p:nvPicPr>
        <p:blipFill>
          <a:blip r:embed="rId2"/>
          <a:stretch/>
        </p:blipFill>
        <p:spPr>
          <a:xfrm>
            <a:off x="380880" y="756360"/>
            <a:ext cx="6109920" cy="5611680"/>
          </a:xfrm>
          <a:prstGeom prst="rect">
            <a:avLst/>
          </a:prstGeom>
          <a:ln>
            <a:noFill/>
          </a:ln>
        </p:spPr>
      </p:pic>
      <p:sp>
        <p:nvSpPr>
          <p:cNvPr id="267" name="CustomShape 2"/>
          <p:cNvSpPr/>
          <p:nvPr/>
        </p:nvSpPr>
        <p:spPr>
          <a:xfrm>
            <a:off x="6491160" y="1295280"/>
            <a:ext cx="2500200" cy="452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Facebook is a perfect example of a website where the “grid-layout” is obvious.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Grids make it easy to have content (text, images, and regions) align aesthetically.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A More Complex Grid…</a:t>
            </a:r>
            <a:endParaRPr/>
          </a:p>
        </p:txBody>
      </p:sp>
      <p:pic>
        <p:nvPicPr>
          <p:cNvPr id="269" name="Picture 9"/>
          <p:cNvPicPr/>
          <p:nvPr/>
        </p:nvPicPr>
        <p:blipFill>
          <a:blip r:embed="rId2"/>
          <a:srcRect l="10694" r="10673"/>
          <a:stretch/>
        </p:blipFill>
        <p:spPr>
          <a:xfrm>
            <a:off x="779760" y="914400"/>
            <a:ext cx="7578000" cy="5304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A More Complex Grid…</a:t>
            </a:r>
            <a:endParaRPr/>
          </a:p>
        </p:txBody>
      </p:sp>
      <p:pic>
        <p:nvPicPr>
          <p:cNvPr id="271" name="Picture 2"/>
          <p:cNvPicPr/>
          <p:nvPr/>
        </p:nvPicPr>
        <p:blipFill>
          <a:blip r:embed="rId2"/>
          <a:srcRect l="10542" r="10523"/>
          <a:stretch/>
        </p:blipFill>
        <p:spPr>
          <a:xfrm>
            <a:off x="305280" y="990720"/>
            <a:ext cx="8609760" cy="527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Tools for Sketch / Grid Creation</a:t>
            </a:r>
            <a:endParaRPr/>
          </a:p>
        </p:txBody>
      </p:sp>
      <p:sp>
        <p:nvSpPr>
          <p:cNvPr id="273" name="CustomShape 2"/>
          <p:cNvSpPr/>
          <p:nvPr/>
        </p:nvSpPr>
        <p:spPr>
          <a:xfrm>
            <a:off x="457200" y="1295280"/>
            <a:ext cx="8229240" cy="452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u="sng" strike="noStrike">
                <a:solidFill>
                  <a:srgbClr val="000000"/>
                </a:solidFill>
                <a:latin typeface="Arial"/>
              </a:rPr>
              <a:t>Wireframing Tools: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Arial"/>
              </a:rPr>
              <a:t>Balsamiq***: </a:t>
            </a:r>
            <a:r>
              <a:rPr lang="en-US" sz="2800" u="sng" strike="noStrike">
                <a:solidFill>
                  <a:srgbClr val="0563C1"/>
                </a:solidFill>
                <a:latin typeface="Arial"/>
              </a:rPr>
              <a:t>https://balsamiq.com/</a:t>
            </a:r>
            <a:r>
              <a:rPr lang="en-US" sz="2800" strike="noStrike">
                <a:solidFill>
                  <a:srgbClr val="000000"/>
                </a:solidFill>
                <a:latin typeface="Arial"/>
              </a:rPr>
              <a:t> 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Arial"/>
              </a:rPr>
              <a:t>Framebox: </a:t>
            </a:r>
            <a:r>
              <a:rPr lang="en-US" sz="2800" u="sng" strike="noStrike">
                <a:solidFill>
                  <a:srgbClr val="0563C1"/>
                </a:solidFill>
                <a:latin typeface="Arial"/>
              </a:rPr>
              <a:t>http://framebox.org/</a:t>
            </a:r>
            <a:r>
              <a:rPr lang="en-US" sz="2800" strike="noStrike">
                <a:solidFill>
                  <a:srgbClr val="000000"/>
                </a:solidFill>
                <a:latin typeface="Arial"/>
              </a:rPr>
              <a:t> 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Arial"/>
              </a:rPr>
              <a:t>Pen and Paper: Your notebook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 b="1" u="sng" strike="noStrike">
                <a:solidFill>
                  <a:srgbClr val="000000"/>
                </a:solidFill>
                <a:latin typeface="Arial"/>
              </a:rPr>
              <a:t>Grids for Photoshop / Illustrator: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Arial"/>
              </a:rPr>
              <a:t>960 GS: </a:t>
            </a:r>
            <a:r>
              <a:rPr lang="en-US" sz="2800" u="sng" strike="noStrike">
                <a:solidFill>
                  <a:srgbClr val="0563C1"/>
                </a:solidFill>
                <a:latin typeface="Arial"/>
              </a:rPr>
              <a:t>http://960.gs/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Arial"/>
              </a:rPr>
              <a:t>GuideGuide: </a:t>
            </a:r>
            <a:r>
              <a:rPr lang="en-US" sz="2800" u="sng" strike="noStrike">
                <a:solidFill>
                  <a:srgbClr val="0563C1"/>
                </a:solidFill>
                <a:latin typeface="Arial"/>
              </a:rPr>
              <a:t>http://framebox.org/</a:t>
            </a:r>
            <a:r>
              <a:rPr lang="en-US" sz="2800" strike="noStrike">
                <a:solidFill>
                  <a:srgbClr val="000000"/>
                </a:solidFill>
                <a:latin typeface="Arial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 b="1" u="sng" strike="noStrike">
                <a:solidFill>
                  <a:srgbClr val="000000"/>
                </a:solidFill>
                <a:latin typeface="Arial"/>
              </a:rPr>
              <a:t>Designing with Grids Guides: 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960 Grid System Made Easy: </a:t>
            </a:r>
            <a:r>
              <a:rPr lang="en-US" sz="2400" u="sng" strike="noStrike">
                <a:solidFill>
                  <a:srgbClr val="0563C1"/>
                </a:solidFill>
                <a:latin typeface="Arial"/>
              </a:rPr>
              <a:t>http://bit.ly/1sjYaFC</a:t>
            </a:r>
            <a:r>
              <a:rPr lang="en-US" sz="2400" strike="noStrike">
                <a:solidFill>
                  <a:srgbClr val="000000"/>
                </a:solidFill>
                <a:latin typeface="Arial"/>
              </a:rPr>
              <a:t> 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Design by Grid: </a:t>
            </a:r>
            <a:r>
              <a:rPr lang="en-US" sz="2400" u="sng" strike="noStrike">
                <a:solidFill>
                  <a:srgbClr val="0563C1"/>
                </a:solidFill>
                <a:latin typeface="Arial"/>
              </a:rPr>
              <a:t>http://www.designbygrid.com/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Designing with Grid-Based Approach: </a:t>
            </a:r>
            <a:r>
              <a:rPr lang="en-US" sz="2400" u="sng" strike="noStrike">
                <a:solidFill>
                  <a:srgbClr val="0563C1"/>
                </a:solidFill>
                <a:latin typeface="Arial"/>
              </a:rPr>
              <a:t>http://bit.ly/1CM4Hzo</a:t>
            </a:r>
            <a:r>
              <a:rPr lang="en-US" sz="2400" strike="noStrike">
                <a:solidFill>
                  <a:srgbClr val="000000"/>
                </a:solidFill>
                <a:latin typeface="Arial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74" name="Picture 3"/>
          <p:cNvPicPr/>
          <p:nvPr/>
        </p:nvPicPr>
        <p:blipFill>
          <a:blip r:embed="rId2"/>
          <a:stretch/>
        </p:blipFill>
        <p:spPr>
          <a:xfrm>
            <a:off x="6020640" y="1219320"/>
            <a:ext cx="2665800" cy="3200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09" name="Picture 4"/>
          <p:cNvPicPr/>
          <p:nvPr/>
        </p:nvPicPr>
        <p:blipFill>
          <a:blip r:embed="rId2"/>
          <a:stretch/>
        </p:blipFill>
        <p:spPr>
          <a:xfrm>
            <a:off x="-262800" y="0"/>
            <a:ext cx="9668880" cy="689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Rows and Columns</a:t>
            </a:r>
            <a:endParaRPr/>
          </a:p>
        </p:txBody>
      </p:sp>
      <p:sp>
        <p:nvSpPr>
          <p:cNvPr id="276" name="CustomShape 2"/>
          <p:cNvSpPr/>
          <p:nvPr/>
        </p:nvSpPr>
        <p:spPr>
          <a:xfrm>
            <a:off x="365760" y="3852000"/>
            <a:ext cx="6457680" cy="66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000" b="1" i="1" strike="noStrike">
                <a:solidFill>
                  <a:srgbClr val="FFFFFF"/>
                </a:solidFill>
                <a:latin typeface="Arial"/>
                <a:ea typeface="Roboto"/>
              </a:rPr>
              <a:t>Workshop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Picture 5"/>
          <p:cNvPicPr/>
          <p:nvPr/>
        </p:nvPicPr>
        <p:blipFill>
          <a:blip r:embed="rId2"/>
          <a:stretch/>
        </p:blipFill>
        <p:spPr>
          <a:xfrm>
            <a:off x="1906920" y="820080"/>
            <a:ext cx="5742360" cy="5477400"/>
          </a:xfrm>
          <a:prstGeom prst="rect">
            <a:avLst/>
          </a:prstGeom>
          <a:ln>
            <a:noFill/>
          </a:ln>
        </p:spPr>
      </p:pic>
      <p:sp>
        <p:nvSpPr>
          <p:cNvPr id="278" name="CustomShape 1"/>
          <p:cNvSpPr/>
          <p:nvPr/>
        </p:nvSpPr>
        <p:spPr>
          <a:xfrm>
            <a:off x="304920" y="97920"/>
            <a:ext cx="8838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Web Design Fundamentally = Wireframes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0" name="Picture 2"/>
          <p:cNvPicPr/>
          <p:nvPr/>
        </p:nvPicPr>
        <p:blipFill>
          <a:blip r:embed="rId3"/>
          <a:stretch/>
        </p:blipFill>
        <p:spPr>
          <a:xfrm>
            <a:off x="1219320" y="0"/>
            <a:ext cx="71895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2" name="Picture 2"/>
          <p:cNvPicPr/>
          <p:nvPr/>
        </p:nvPicPr>
        <p:blipFill>
          <a:blip r:embed="rId3"/>
          <a:stretch/>
        </p:blipFill>
        <p:spPr>
          <a:xfrm>
            <a:off x="121932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283" name="CustomShape 2"/>
          <p:cNvSpPr/>
          <p:nvPr/>
        </p:nvSpPr>
        <p:spPr>
          <a:xfrm>
            <a:off x="1219320" y="730080"/>
            <a:ext cx="718956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3"/>
          <p:cNvSpPr/>
          <p:nvPr/>
        </p:nvSpPr>
        <p:spPr>
          <a:xfrm>
            <a:off x="1219320" y="152388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4"/>
          <p:cNvSpPr/>
          <p:nvPr/>
        </p:nvSpPr>
        <p:spPr>
          <a:xfrm>
            <a:off x="1219320" y="259092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CustomShape 5"/>
          <p:cNvSpPr/>
          <p:nvPr/>
        </p:nvSpPr>
        <p:spPr>
          <a:xfrm>
            <a:off x="1219320" y="370836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6"/>
          <p:cNvSpPr/>
          <p:nvPr/>
        </p:nvSpPr>
        <p:spPr>
          <a:xfrm>
            <a:off x="1231920" y="482616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" name="CustomShape 7"/>
          <p:cNvSpPr/>
          <p:nvPr/>
        </p:nvSpPr>
        <p:spPr>
          <a:xfrm>
            <a:off x="1231920" y="593100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" name="CustomShape 8"/>
          <p:cNvSpPr/>
          <p:nvPr/>
        </p:nvSpPr>
        <p:spPr>
          <a:xfrm>
            <a:off x="687960" y="89172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290" name="CustomShape 9"/>
          <p:cNvSpPr/>
          <p:nvPr/>
        </p:nvSpPr>
        <p:spPr>
          <a:xfrm>
            <a:off x="687960" y="18118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291" name="CustomShape 10"/>
          <p:cNvSpPr/>
          <p:nvPr/>
        </p:nvSpPr>
        <p:spPr>
          <a:xfrm>
            <a:off x="687960" y="29016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292" name="CustomShape 11"/>
          <p:cNvSpPr/>
          <p:nvPr/>
        </p:nvSpPr>
        <p:spPr>
          <a:xfrm>
            <a:off x="687960" y="39657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293" name="CustomShape 12"/>
          <p:cNvSpPr/>
          <p:nvPr/>
        </p:nvSpPr>
        <p:spPr>
          <a:xfrm>
            <a:off x="687960" y="51364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294" name="CustomShape 13"/>
          <p:cNvSpPr/>
          <p:nvPr/>
        </p:nvSpPr>
        <p:spPr>
          <a:xfrm rot="18900000">
            <a:off x="65520" y="466200"/>
            <a:ext cx="772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ROWS</a:t>
            </a:r>
            <a:endParaRPr/>
          </a:p>
        </p:txBody>
      </p:sp>
      <p:sp>
        <p:nvSpPr>
          <p:cNvPr id="295" name="CustomShape 14"/>
          <p:cNvSpPr/>
          <p:nvPr/>
        </p:nvSpPr>
        <p:spPr>
          <a:xfrm>
            <a:off x="700560" y="61228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296" name="CustomShape 15"/>
          <p:cNvSpPr/>
          <p:nvPr/>
        </p:nvSpPr>
        <p:spPr>
          <a:xfrm>
            <a:off x="8401320" y="5815080"/>
            <a:ext cx="731160" cy="974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alibri"/>
              </a:rPr>
              <a:t>6</a:t>
            </a:r>
            <a:r>
              <a:rPr lang="en-US" b="1" strike="noStrike">
                <a:solidFill>
                  <a:srgbClr val="000000"/>
                </a:solidFill>
                <a:latin typeface="Calibri"/>
              </a:rPr>
              <a:t> Total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8" name="Picture 2"/>
          <p:cNvPicPr/>
          <p:nvPr/>
        </p:nvPicPr>
        <p:blipFill>
          <a:blip r:embed="rId3"/>
          <a:stretch/>
        </p:blipFill>
        <p:spPr>
          <a:xfrm>
            <a:off x="121932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299" name="CustomShape 2"/>
          <p:cNvSpPr/>
          <p:nvPr/>
        </p:nvSpPr>
        <p:spPr>
          <a:xfrm>
            <a:off x="1219320" y="730080"/>
            <a:ext cx="718956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CustomShape 3"/>
          <p:cNvSpPr/>
          <p:nvPr/>
        </p:nvSpPr>
        <p:spPr>
          <a:xfrm>
            <a:off x="1219320" y="152388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CustomShape 4"/>
          <p:cNvSpPr/>
          <p:nvPr/>
        </p:nvSpPr>
        <p:spPr>
          <a:xfrm>
            <a:off x="1219320" y="259092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CustomShape 5"/>
          <p:cNvSpPr/>
          <p:nvPr/>
        </p:nvSpPr>
        <p:spPr>
          <a:xfrm>
            <a:off x="1219320" y="370836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6"/>
          <p:cNvSpPr/>
          <p:nvPr/>
        </p:nvSpPr>
        <p:spPr>
          <a:xfrm>
            <a:off x="1231920" y="482616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CustomShape 7"/>
          <p:cNvSpPr/>
          <p:nvPr/>
        </p:nvSpPr>
        <p:spPr>
          <a:xfrm>
            <a:off x="1231920" y="593100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5" name="CustomShape 8"/>
          <p:cNvSpPr/>
          <p:nvPr/>
        </p:nvSpPr>
        <p:spPr>
          <a:xfrm>
            <a:off x="1981080" y="742680"/>
            <a:ext cx="5866920" cy="7174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CustomShape 9"/>
          <p:cNvSpPr/>
          <p:nvPr/>
        </p:nvSpPr>
        <p:spPr>
          <a:xfrm>
            <a:off x="1981080" y="1527480"/>
            <a:ext cx="58669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CustomShape 10"/>
          <p:cNvSpPr/>
          <p:nvPr/>
        </p:nvSpPr>
        <p:spPr>
          <a:xfrm>
            <a:off x="1981080" y="263232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11"/>
          <p:cNvSpPr/>
          <p:nvPr/>
        </p:nvSpPr>
        <p:spPr>
          <a:xfrm>
            <a:off x="2717640" y="263232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12"/>
          <p:cNvSpPr/>
          <p:nvPr/>
        </p:nvSpPr>
        <p:spPr>
          <a:xfrm>
            <a:off x="3454560" y="262296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13"/>
          <p:cNvSpPr/>
          <p:nvPr/>
        </p:nvSpPr>
        <p:spPr>
          <a:xfrm>
            <a:off x="4254480" y="266076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14"/>
          <p:cNvSpPr/>
          <p:nvPr/>
        </p:nvSpPr>
        <p:spPr>
          <a:xfrm>
            <a:off x="4991040" y="266076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15"/>
          <p:cNvSpPr/>
          <p:nvPr/>
        </p:nvSpPr>
        <p:spPr>
          <a:xfrm>
            <a:off x="5727600" y="265140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16"/>
          <p:cNvSpPr/>
          <p:nvPr/>
        </p:nvSpPr>
        <p:spPr>
          <a:xfrm>
            <a:off x="6502320" y="262296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17"/>
          <p:cNvSpPr/>
          <p:nvPr/>
        </p:nvSpPr>
        <p:spPr>
          <a:xfrm>
            <a:off x="7238880" y="261324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18"/>
          <p:cNvSpPr/>
          <p:nvPr/>
        </p:nvSpPr>
        <p:spPr>
          <a:xfrm rot="18900000">
            <a:off x="-123840" y="465840"/>
            <a:ext cx="1152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COLUMNS</a:t>
            </a:r>
            <a:endParaRPr/>
          </a:p>
        </p:txBody>
      </p:sp>
      <p:sp>
        <p:nvSpPr>
          <p:cNvPr id="316" name="CustomShape 19"/>
          <p:cNvSpPr/>
          <p:nvPr/>
        </p:nvSpPr>
        <p:spPr>
          <a:xfrm>
            <a:off x="1981080" y="3762720"/>
            <a:ext cx="134568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CustomShape 20"/>
          <p:cNvSpPr/>
          <p:nvPr/>
        </p:nvSpPr>
        <p:spPr>
          <a:xfrm>
            <a:off x="3467160" y="3762720"/>
            <a:ext cx="134568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21"/>
          <p:cNvSpPr/>
          <p:nvPr/>
        </p:nvSpPr>
        <p:spPr>
          <a:xfrm>
            <a:off x="4927680" y="3750120"/>
            <a:ext cx="134568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CustomShape 22"/>
          <p:cNvSpPr/>
          <p:nvPr/>
        </p:nvSpPr>
        <p:spPr>
          <a:xfrm>
            <a:off x="1981080" y="4838760"/>
            <a:ext cx="283176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23"/>
          <p:cNvSpPr/>
          <p:nvPr/>
        </p:nvSpPr>
        <p:spPr>
          <a:xfrm>
            <a:off x="6413400" y="3762720"/>
            <a:ext cx="134568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" name="CustomShape 24"/>
          <p:cNvSpPr/>
          <p:nvPr/>
        </p:nvSpPr>
        <p:spPr>
          <a:xfrm>
            <a:off x="4978440" y="4829760"/>
            <a:ext cx="278100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2" name="CustomShape 25"/>
          <p:cNvSpPr/>
          <p:nvPr/>
        </p:nvSpPr>
        <p:spPr>
          <a:xfrm>
            <a:off x="687960" y="89172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23" name="CustomShape 26"/>
          <p:cNvSpPr/>
          <p:nvPr/>
        </p:nvSpPr>
        <p:spPr>
          <a:xfrm>
            <a:off x="687960" y="18118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24" name="CustomShape 27"/>
          <p:cNvSpPr/>
          <p:nvPr/>
        </p:nvSpPr>
        <p:spPr>
          <a:xfrm>
            <a:off x="687960" y="29016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8</a:t>
            </a:r>
            <a:endParaRPr/>
          </a:p>
        </p:txBody>
      </p:sp>
      <p:sp>
        <p:nvSpPr>
          <p:cNvPr id="325" name="CustomShape 28"/>
          <p:cNvSpPr/>
          <p:nvPr/>
        </p:nvSpPr>
        <p:spPr>
          <a:xfrm>
            <a:off x="687960" y="39657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4</a:t>
            </a:r>
            <a:endParaRPr/>
          </a:p>
        </p:txBody>
      </p:sp>
      <p:sp>
        <p:nvSpPr>
          <p:cNvPr id="326" name="CustomShape 29"/>
          <p:cNvSpPr/>
          <p:nvPr/>
        </p:nvSpPr>
        <p:spPr>
          <a:xfrm>
            <a:off x="687960" y="51364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2</a:t>
            </a:r>
            <a:endParaRPr/>
          </a:p>
        </p:txBody>
      </p:sp>
      <p:sp>
        <p:nvSpPr>
          <p:cNvPr id="327" name="CustomShape 30"/>
          <p:cNvSpPr/>
          <p:nvPr/>
        </p:nvSpPr>
        <p:spPr>
          <a:xfrm>
            <a:off x="1219320" y="5943600"/>
            <a:ext cx="72025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31"/>
          <p:cNvSpPr/>
          <p:nvPr/>
        </p:nvSpPr>
        <p:spPr>
          <a:xfrm>
            <a:off x="697680" y="61228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29" name="CustomShape 32"/>
          <p:cNvSpPr/>
          <p:nvPr/>
        </p:nvSpPr>
        <p:spPr>
          <a:xfrm>
            <a:off x="8401320" y="6122880"/>
            <a:ext cx="73116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1" strike="noStrike">
                <a:solidFill>
                  <a:srgbClr val="000000"/>
                </a:solidFill>
                <a:latin typeface="Calibri"/>
              </a:rPr>
              <a:t>Total Not relevant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1" name="Picture 2"/>
          <p:cNvPicPr/>
          <p:nvPr/>
        </p:nvPicPr>
        <p:blipFill>
          <a:blip r:embed="rId3"/>
          <a:stretch/>
        </p:blipFill>
        <p:spPr>
          <a:xfrm>
            <a:off x="121932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332" name="CustomShape 2"/>
          <p:cNvSpPr/>
          <p:nvPr/>
        </p:nvSpPr>
        <p:spPr>
          <a:xfrm rot="18900000">
            <a:off x="-20880" y="465840"/>
            <a:ext cx="9460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You Try!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Level Up!</a:t>
            </a:r>
            <a:endParaRPr/>
          </a:p>
        </p:txBody>
      </p:sp>
      <p:sp>
        <p:nvSpPr>
          <p:cNvPr id="334" name="CustomShape 2"/>
          <p:cNvSpPr/>
          <p:nvPr/>
        </p:nvSpPr>
        <p:spPr>
          <a:xfrm>
            <a:off x="443520" y="2971800"/>
            <a:ext cx="822924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000000"/>
                </a:solidFill>
                <a:latin typeface="Arial"/>
              </a:rPr>
              <a:t>Now, let’s make it more challenging…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6" name="Picture 2"/>
          <p:cNvPicPr/>
          <p:nvPr/>
        </p:nvPicPr>
        <p:blipFill>
          <a:blip r:embed="rId3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8" name="Picture 2"/>
          <p:cNvPicPr/>
          <p:nvPr/>
        </p:nvPicPr>
        <p:blipFill>
          <a:blip r:embed="rId3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339" name="CustomShape 2"/>
          <p:cNvSpPr/>
          <p:nvPr/>
        </p:nvSpPr>
        <p:spPr>
          <a:xfrm>
            <a:off x="977040" y="679320"/>
            <a:ext cx="7189560" cy="996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CustomShape 3"/>
          <p:cNvSpPr/>
          <p:nvPr/>
        </p:nvSpPr>
        <p:spPr>
          <a:xfrm>
            <a:off x="977040" y="1714680"/>
            <a:ext cx="7189560" cy="1866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4"/>
          <p:cNvSpPr/>
          <p:nvPr/>
        </p:nvSpPr>
        <p:spPr>
          <a:xfrm>
            <a:off x="977040" y="3733920"/>
            <a:ext cx="7189560" cy="1866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CustomShape 5"/>
          <p:cNvSpPr/>
          <p:nvPr/>
        </p:nvSpPr>
        <p:spPr>
          <a:xfrm rot="18900000">
            <a:off x="65520" y="466200"/>
            <a:ext cx="772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ROWS</a:t>
            </a:r>
            <a:endParaRPr/>
          </a:p>
        </p:txBody>
      </p:sp>
      <p:sp>
        <p:nvSpPr>
          <p:cNvPr id="343" name="CustomShape 6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44" name="CustomShape 7"/>
          <p:cNvSpPr/>
          <p:nvPr/>
        </p:nvSpPr>
        <p:spPr>
          <a:xfrm>
            <a:off x="608760" y="2307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45" name="CustomShape 8"/>
          <p:cNvSpPr/>
          <p:nvPr/>
        </p:nvSpPr>
        <p:spPr>
          <a:xfrm>
            <a:off x="608760" y="46674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46" name="CustomShape 9"/>
          <p:cNvSpPr/>
          <p:nvPr/>
        </p:nvSpPr>
        <p:spPr>
          <a:xfrm>
            <a:off x="1002240" y="5943600"/>
            <a:ext cx="7189560" cy="9140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10"/>
          <p:cNvSpPr/>
          <p:nvPr/>
        </p:nvSpPr>
        <p:spPr>
          <a:xfrm>
            <a:off x="8401320" y="5815080"/>
            <a:ext cx="731160" cy="974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alibri"/>
              </a:rPr>
              <a:t>4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Total</a:t>
            </a:r>
            <a:endParaRPr/>
          </a:p>
        </p:txBody>
      </p:sp>
      <p:sp>
        <p:nvSpPr>
          <p:cNvPr id="348" name="CustomShape 11"/>
          <p:cNvSpPr/>
          <p:nvPr/>
        </p:nvSpPr>
        <p:spPr>
          <a:xfrm>
            <a:off x="608760" y="621612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50" name="Picture 2"/>
          <p:cNvPicPr/>
          <p:nvPr/>
        </p:nvPicPr>
        <p:blipFill>
          <a:blip r:embed="rId3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351" name="CustomShape 2"/>
          <p:cNvSpPr/>
          <p:nvPr/>
        </p:nvSpPr>
        <p:spPr>
          <a:xfrm>
            <a:off x="977040" y="679320"/>
            <a:ext cx="7189560" cy="996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3"/>
          <p:cNvSpPr/>
          <p:nvPr/>
        </p:nvSpPr>
        <p:spPr>
          <a:xfrm>
            <a:off x="977040" y="1714680"/>
            <a:ext cx="7189560" cy="1866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4"/>
          <p:cNvSpPr/>
          <p:nvPr/>
        </p:nvSpPr>
        <p:spPr>
          <a:xfrm>
            <a:off x="977040" y="3733920"/>
            <a:ext cx="7189560" cy="1866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5"/>
          <p:cNvSpPr/>
          <p:nvPr/>
        </p:nvSpPr>
        <p:spPr>
          <a:xfrm rot="18900000">
            <a:off x="-123840" y="465840"/>
            <a:ext cx="1152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COLUMNS</a:t>
            </a:r>
            <a:endParaRPr/>
          </a:p>
        </p:txBody>
      </p:sp>
      <p:sp>
        <p:nvSpPr>
          <p:cNvPr id="355" name="CustomShape 6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56" name="CustomShape 7"/>
          <p:cNvSpPr/>
          <p:nvPr/>
        </p:nvSpPr>
        <p:spPr>
          <a:xfrm>
            <a:off x="608760" y="2307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2</a:t>
            </a:r>
            <a:endParaRPr/>
          </a:p>
        </p:txBody>
      </p:sp>
      <p:sp>
        <p:nvSpPr>
          <p:cNvPr id="357" name="CustomShape 8"/>
          <p:cNvSpPr/>
          <p:nvPr/>
        </p:nvSpPr>
        <p:spPr>
          <a:xfrm>
            <a:off x="608760" y="46674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2</a:t>
            </a:r>
            <a:endParaRPr/>
          </a:p>
        </p:txBody>
      </p:sp>
      <p:sp>
        <p:nvSpPr>
          <p:cNvPr id="358" name="CustomShape 9"/>
          <p:cNvSpPr/>
          <p:nvPr/>
        </p:nvSpPr>
        <p:spPr>
          <a:xfrm>
            <a:off x="1002240" y="5943600"/>
            <a:ext cx="7189560" cy="9140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10"/>
          <p:cNvSpPr/>
          <p:nvPr/>
        </p:nvSpPr>
        <p:spPr>
          <a:xfrm>
            <a:off x="1228680" y="746640"/>
            <a:ext cx="669564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11"/>
          <p:cNvSpPr/>
          <p:nvPr/>
        </p:nvSpPr>
        <p:spPr>
          <a:xfrm>
            <a:off x="1249560" y="1766160"/>
            <a:ext cx="2026800" cy="18147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12"/>
          <p:cNvSpPr/>
          <p:nvPr/>
        </p:nvSpPr>
        <p:spPr>
          <a:xfrm>
            <a:off x="3382200" y="1761840"/>
            <a:ext cx="4542480" cy="18147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13"/>
          <p:cNvSpPr/>
          <p:nvPr/>
        </p:nvSpPr>
        <p:spPr>
          <a:xfrm>
            <a:off x="1249560" y="3791520"/>
            <a:ext cx="2026800" cy="18147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14"/>
          <p:cNvSpPr/>
          <p:nvPr/>
        </p:nvSpPr>
        <p:spPr>
          <a:xfrm>
            <a:off x="3382200" y="3786840"/>
            <a:ext cx="4542480" cy="18147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15"/>
          <p:cNvSpPr/>
          <p:nvPr/>
        </p:nvSpPr>
        <p:spPr>
          <a:xfrm>
            <a:off x="1143000" y="5901840"/>
            <a:ext cx="669564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16"/>
          <p:cNvSpPr/>
          <p:nvPr/>
        </p:nvSpPr>
        <p:spPr>
          <a:xfrm>
            <a:off x="8401320" y="6122880"/>
            <a:ext cx="73116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1" strike="noStrike">
                <a:solidFill>
                  <a:srgbClr val="000000"/>
                </a:solidFill>
                <a:latin typeface="Calibri"/>
              </a:rPr>
              <a:t>Total Not relevant</a:t>
            </a:r>
            <a:endParaRPr/>
          </a:p>
        </p:txBody>
      </p:sp>
      <p:sp>
        <p:nvSpPr>
          <p:cNvPr id="366" name="CustomShape 17"/>
          <p:cNvSpPr/>
          <p:nvPr/>
        </p:nvSpPr>
        <p:spPr>
          <a:xfrm>
            <a:off x="619560" y="61228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11" name="Picture 6"/>
          <p:cNvPicPr/>
          <p:nvPr/>
        </p:nvPicPr>
        <p:blipFill>
          <a:blip r:embed="rId2"/>
          <a:srcRect t="14159" b="9992"/>
          <a:stretch/>
        </p:blipFill>
        <p:spPr>
          <a:xfrm>
            <a:off x="0" y="-76320"/>
            <a:ext cx="9184680" cy="6933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Level Up!</a:t>
            </a:r>
            <a:endParaRPr/>
          </a:p>
        </p:txBody>
      </p:sp>
      <p:sp>
        <p:nvSpPr>
          <p:cNvPr id="368" name="CustomShape 2"/>
          <p:cNvSpPr/>
          <p:nvPr/>
        </p:nvSpPr>
        <p:spPr>
          <a:xfrm>
            <a:off x="443520" y="2971800"/>
            <a:ext cx="822924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000000"/>
                </a:solidFill>
                <a:latin typeface="Arial"/>
              </a:rPr>
              <a:t>Now for another…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70" name="Picture 1"/>
          <p:cNvPicPr/>
          <p:nvPr/>
        </p:nvPicPr>
        <p:blipFill>
          <a:blip r:embed="rId3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72" name="Picture 1"/>
          <p:cNvPicPr/>
          <p:nvPr/>
        </p:nvPicPr>
        <p:blipFill>
          <a:blip r:embed="rId3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373" name="CustomShape 2"/>
          <p:cNvSpPr/>
          <p:nvPr/>
        </p:nvSpPr>
        <p:spPr>
          <a:xfrm>
            <a:off x="977040" y="685800"/>
            <a:ext cx="7189560" cy="10666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3"/>
          <p:cNvSpPr/>
          <p:nvPr/>
        </p:nvSpPr>
        <p:spPr>
          <a:xfrm>
            <a:off x="977040" y="1788120"/>
            <a:ext cx="7189560" cy="25999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4"/>
          <p:cNvSpPr/>
          <p:nvPr/>
        </p:nvSpPr>
        <p:spPr>
          <a:xfrm>
            <a:off x="977040" y="4489200"/>
            <a:ext cx="7189560" cy="13017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5"/>
          <p:cNvSpPr/>
          <p:nvPr/>
        </p:nvSpPr>
        <p:spPr>
          <a:xfrm>
            <a:off x="977040" y="5891400"/>
            <a:ext cx="7189560" cy="8899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6"/>
          <p:cNvSpPr/>
          <p:nvPr/>
        </p:nvSpPr>
        <p:spPr>
          <a:xfrm rot="18900000">
            <a:off x="65520" y="466200"/>
            <a:ext cx="772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ROWS</a:t>
            </a:r>
            <a:endParaRPr/>
          </a:p>
        </p:txBody>
      </p:sp>
      <p:sp>
        <p:nvSpPr>
          <p:cNvPr id="378" name="CustomShape 7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79" name="CustomShape 8"/>
          <p:cNvSpPr/>
          <p:nvPr/>
        </p:nvSpPr>
        <p:spPr>
          <a:xfrm>
            <a:off x="275040" y="3088080"/>
            <a:ext cx="639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1***</a:t>
            </a:r>
            <a:endParaRPr/>
          </a:p>
        </p:txBody>
      </p:sp>
      <p:sp>
        <p:nvSpPr>
          <p:cNvPr id="380" name="CustomShape 9"/>
          <p:cNvSpPr/>
          <p:nvPr/>
        </p:nvSpPr>
        <p:spPr>
          <a:xfrm>
            <a:off x="601920" y="49554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81" name="CustomShape 10"/>
          <p:cNvSpPr/>
          <p:nvPr/>
        </p:nvSpPr>
        <p:spPr>
          <a:xfrm>
            <a:off x="601920" y="61916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82" name="CustomShape 11"/>
          <p:cNvSpPr/>
          <p:nvPr/>
        </p:nvSpPr>
        <p:spPr>
          <a:xfrm>
            <a:off x="8401320" y="5815080"/>
            <a:ext cx="731160" cy="974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alibri"/>
              </a:rPr>
              <a:t>4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Total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84" name="Picture 1"/>
          <p:cNvPicPr/>
          <p:nvPr/>
        </p:nvPicPr>
        <p:blipFill>
          <a:blip r:embed="rId3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385" name="CustomShape 2"/>
          <p:cNvSpPr/>
          <p:nvPr/>
        </p:nvSpPr>
        <p:spPr>
          <a:xfrm>
            <a:off x="977040" y="685800"/>
            <a:ext cx="7189560" cy="10666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3"/>
          <p:cNvSpPr/>
          <p:nvPr/>
        </p:nvSpPr>
        <p:spPr>
          <a:xfrm>
            <a:off x="977040" y="1788120"/>
            <a:ext cx="7189560" cy="270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4"/>
          <p:cNvSpPr/>
          <p:nvPr/>
        </p:nvSpPr>
        <p:spPr>
          <a:xfrm>
            <a:off x="977040" y="4572000"/>
            <a:ext cx="7189560" cy="12189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ustomShape 5"/>
          <p:cNvSpPr/>
          <p:nvPr/>
        </p:nvSpPr>
        <p:spPr>
          <a:xfrm>
            <a:off x="977040" y="5891400"/>
            <a:ext cx="7189560" cy="8899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6"/>
          <p:cNvSpPr/>
          <p:nvPr/>
        </p:nvSpPr>
        <p:spPr>
          <a:xfrm rot="18900000">
            <a:off x="-123840" y="465840"/>
            <a:ext cx="1152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COLUMNS</a:t>
            </a:r>
            <a:endParaRPr/>
          </a:p>
        </p:txBody>
      </p:sp>
      <p:sp>
        <p:nvSpPr>
          <p:cNvPr id="390" name="CustomShape 7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91" name="CustomShape 8"/>
          <p:cNvSpPr/>
          <p:nvPr/>
        </p:nvSpPr>
        <p:spPr>
          <a:xfrm>
            <a:off x="608760" y="30074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3</a:t>
            </a:r>
            <a:endParaRPr/>
          </a:p>
        </p:txBody>
      </p:sp>
      <p:sp>
        <p:nvSpPr>
          <p:cNvPr id="392" name="CustomShape 9"/>
          <p:cNvSpPr/>
          <p:nvPr/>
        </p:nvSpPr>
        <p:spPr>
          <a:xfrm>
            <a:off x="601920" y="49554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93" name="CustomShape 10"/>
          <p:cNvSpPr/>
          <p:nvPr/>
        </p:nvSpPr>
        <p:spPr>
          <a:xfrm>
            <a:off x="601920" y="61916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94" name="CustomShape 11"/>
          <p:cNvSpPr/>
          <p:nvPr/>
        </p:nvSpPr>
        <p:spPr>
          <a:xfrm>
            <a:off x="1676520" y="1788120"/>
            <a:ext cx="1789920" cy="259992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" name="CustomShape 12"/>
          <p:cNvSpPr/>
          <p:nvPr/>
        </p:nvSpPr>
        <p:spPr>
          <a:xfrm>
            <a:off x="3696120" y="1801800"/>
            <a:ext cx="1789920" cy="2586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CustomShape 13"/>
          <p:cNvSpPr/>
          <p:nvPr/>
        </p:nvSpPr>
        <p:spPr>
          <a:xfrm>
            <a:off x="5716080" y="1769760"/>
            <a:ext cx="1789920" cy="261864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CustomShape 14"/>
          <p:cNvSpPr/>
          <p:nvPr/>
        </p:nvSpPr>
        <p:spPr>
          <a:xfrm>
            <a:off x="1676520" y="672120"/>
            <a:ext cx="5829480" cy="10461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CustomShape 15"/>
          <p:cNvSpPr/>
          <p:nvPr/>
        </p:nvSpPr>
        <p:spPr>
          <a:xfrm>
            <a:off x="8401320" y="6122880"/>
            <a:ext cx="73116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1" strike="noStrike">
                <a:solidFill>
                  <a:srgbClr val="000000"/>
                </a:solidFill>
                <a:latin typeface="Calibri"/>
              </a:rPr>
              <a:t>Total Not relevant</a:t>
            </a:r>
            <a:endParaRPr/>
          </a:p>
        </p:txBody>
      </p:sp>
      <p:sp>
        <p:nvSpPr>
          <p:cNvPr id="399" name="CustomShape 16"/>
          <p:cNvSpPr/>
          <p:nvPr/>
        </p:nvSpPr>
        <p:spPr>
          <a:xfrm>
            <a:off x="1676520" y="4658400"/>
            <a:ext cx="5829480" cy="10461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17"/>
          <p:cNvSpPr/>
          <p:nvPr/>
        </p:nvSpPr>
        <p:spPr>
          <a:xfrm>
            <a:off x="1676520" y="5922720"/>
            <a:ext cx="5829480" cy="846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02" name="Picture 1"/>
          <p:cNvPicPr/>
          <p:nvPr/>
        </p:nvPicPr>
        <p:blipFill>
          <a:blip r:embed="rId3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403" name="CustomShape 2"/>
          <p:cNvSpPr/>
          <p:nvPr/>
        </p:nvSpPr>
        <p:spPr>
          <a:xfrm rot="18900000">
            <a:off x="-20880" y="465840"/>
            <a:ext cx="9460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You Try!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Level Up!</a:t>
            </a:r>
            <a:endParaRPr/>
          </a:p>
        </p:txBody>
      </p:sp>
      <p:sp>
        <p:nvSpPr>
          <p:cNvPr id="405" name="CustomShape 2"/>
          <p:cNvSpPr/>
          <p:nvPr/>
        </p:nvSpPr>
        <p:spPr>
          <a:xfrm>
            <a:off x="443520" y="2971800"/>
            <a:ext cx="822924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000000"/>
                </a:solidFill>
                <a:latin typeface="Arial"/>
              </a:rPr>
              <a:t>This final one is tricky…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07" name="Picture 1"/>
          <p:cNvPicPr/>
          <p:nvPr/>
        </p:nvPicPr>
        <p:blipFill>
          <a:blip r:embed="rId3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Level Up!</a:t>
            </a:r>
            <a:endParaRPr/>
          </a:p>
        </p:txBody>
      </p:sp>
      <p:sp>
        <p:nvSpPr>
          <p:cNvPr id="409" name="CustomShape 2"/>
          <p:cNvSpPr/>
          <p:nvPr/>
        </p:nvSpPr>
        <p:spPr>
          <a:xfrm>
            <a:off x="443520" y="2353680"/>
            <a:ext cx="822924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u="sng" strike="noStrike">
                <a:solidFill>
                  <a:srgbClr val="000000"/>
                </a:solidFill>
                <a:latin typeface="Arial"/>
              </a:rPr>
              <a:t>Didn’t quite work right?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US" sz="2400" b="1" i="1" strike="noStrike">
                <a:solidFill>
                  <a:srgbClr val="000000"/>
                </a:solidFill>
                <a:latin typeface="Arial"/>
              </a:rPr>
              <a:t>For this one we need </a:t>
            </a:r>
            <a:r>
              <a:rPr lang="en-US" sz="2400" b="1" i="1" u="sng" strike="noStrike">
                <a:solidFill>
                  <a:srgbClr val="000000"/>
                </a:solidFill>
                <a:latin typeface="Arial"/>
              </a:rPr>
              <a:t>sub-rows</a:t>
            </a:r>
            <a:r>
              <a:rPr lang="en-US" sz="2400" b="1" i="1" strike="noStrike">
                <a:solidFill>
                  <a:srgbClr val="000000"/>
                </a:solidFill>
                <a:latin typeface="Arial"/>
              </a:rPr>
              <a:t> and </a:t>
            </a:r>
            <a:r>
              <a:rPr lang="en-US" sz="2400" b="1" i="1" u="sng" strike="noStrike">
                <a:solidFill>
                  <a:srgbClr val="000000"/>
                </a:solidFill>
                <a:latin typeface="Arial"/>
              </a:rPr>
              <a:t>sub-columns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1" name="Picture 1"/>
          <p:cNvPicPr/>
          <p:nvPr/>
        </p:nvPicPr>
        <p:blipFill>
          <a:blip r:embed="rId3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412" name="CustomShape 2"/>
          <p:cNvSpPr/>
          <p:nvPr/>
        </p:nvSpPr>
        <p:spPr>
          <a:xfrm>
            <a:off x="1066680" y="653760"/>
            <a:ext cx="700992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3"/>
          <p:cNvSpPr/>
          <p:nvPr/>
        </p:nvSpPr>
        <p:spPr>
          <a:xfrm>
            <a:off x="1066680" y="1417680"/>
            <a:ext cx="7009920" cy="3534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4"/>
          <p:cNvSpPr/>
          <p:nvPr/>
        </p:nvSpPr>
        <p:spPr>
          <a:xfrm>
            <a:off x="959760" y="5035680"/>
            <a:ext cx="7189560" cy="6026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5"/>
          <p:cNvSpPr/>
          <p:nvPr/>
        </p:nvSpPr>
        <p:spPr>
          <a:xfrm>
            <a:off x="959760" y="5926320"/>
            <a:ext cx="7189560" cy="9313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6"/>
          <p:cNvSpPr/>
          <p:nvPr/>
        </p:nvSpPr>
        <p:spPr>
          <a:xfrm rot="18900000">
            <a:off x="65520" y="466200"/>
            <a:ext cx="772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ROWS</a:t>
            </a:r>
            <a:endParaRPr/>
          </a:p>
        </p:txBody>
      </p:sp>
      <p:sp>
        <p:nvSpPr>
          <p:cNvPr id="417" name="CustomShape 7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418" name="CustomShape 8"/>
          <p:cNvSpPr/>
          <p:nvPr/>
        </p:nvSpPr>
        <p:spPr>
          <a:xfrm>
            <a:off x="302760" y="3088080"/>
            <a:ext cx="639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1***</a:t>
            </a:r>
            <a:endParaRPr/>
          </a:p>
        </p:txBody>
      </p:sp>
      <p:sp>
        <p:nvSpPr>
          <p:cNvPr id="419" name="CustomShape 9"/>
          <p:cNvSpPr/>
          <p:nvPr/>
        </p:nvSpPr>
        <p:spPr>
          <a:xfrm>
            <a:off x="257400" y="4955400"/>
            <a:ext cx="639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1***</a:t>
            </a:r>
            <a:endParaRPr/>
          </a:p>
        </p:txBody>
      </p:sp>
      <p:sp>
        <p:nvSpPr>
          <p:cNvPr id="420" name="CustomShape 10"/>
          <p:cNvSpPr/>
          <p:nvPr/>
        </p:nvSpPr>
        <p:spPr>
          <a:xfrm>
            <a:off x="601920" y="61916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421" name="CustomShape 11"/>
          <p:cNvSpPr/>
          <p:nvPr/>
        </p:nvSpPr>
        <p:spPr>
          <a:xfrm>
            <a:off x="8401320" y="5815080"/>
            <a:ext cx="731160" cy="974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alibri"/>
              </a:rPr>
              <a:t>4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Total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23" name="Picture 1"/>
          <p:cNvPicPr/>
          <p:nvPr/>
        </p:nvPicPr>
        <p:blipFill>
          <a:blip r:embed="rId3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424" name="CustomShape 2"/>
          <p:cNvSpPr/>
          <p:nvPr/>
        </p:nvSpPr>
        <p:spPr>
          <a:xfrm>
            <a:off x="1066680" y="653760"/>
            <a:ext cx="700992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3"/>
          <p:cNvSpPr/>
          <p:nvPr/>
        </p:nvSpPr>
        <p:spPr>
          <a:xfrm>
            <a:off x="1066680" y="1417680"/>
            <a:ext cx="7009920" cy="3534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4"/>
          <p:cNvSpPr/>
          <p:nvPr/>
        </p:nvSpPr>
        <p:spPr>
          <a:xfrm>
            <a:off x="959760" y="5035680"/>
            <a:ext cx="7189560" cy="6026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CustomShape 5"/>
          <p:cNvSpPr/>
          <p:nvPr/>
        </p:nvSpPr>
        <p:spPr>
          <a:xfrm>
            <a:off x="1219320" y="1454400"/>
            <a:ext cx="373356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8" name="CustomShape 6"/>
          <p:cNvSpPr/>
          <p:nvPr/>
        </p:nvSpPr>
        <p:spPr>
          <a:xfrm>
            <a:off x="5195160" y="1454400"/>
            <a:ext cx="280548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CustomShape 7"/>
          <p:cNvSpPr/>
          <p:nvPr/>
        </p:nvSpPr>
        <p:spPr>
          <a:xfrm>
            <a:off x="959760" y="5926320"/>
            <a:ext cx="7189560" cy="9313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0" name="CustomShape 8"/>
          <p:cNvSpPr/>
          <p:nvPr/>
        </p:nvSpPr>
        <p:spPr>
          <a:xfrm>
            <a:off x="1219320" y="749160"/>
            <a:ext cx="6781320" cy="58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CustomShape 9"/>
          <p:cNvSpPr/>
          <p:nvPr/>
        </p:nvSpPr>
        <p:spPr>
          <a:xfrm>
            <a:off x="1234440" y="6006240"/>
            <a:ext cx="6781320" cy="58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10"/>
          <p:cNvSpPr/>
          <p:nvPr/>
        </p:nvSpPr>
        <p:spPr>
          <a:xfrm rot="18900000">
            <a:off x="-123840" y="465840"/>
            <a:ext cx="1152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COLUMNS</a:t>
            </a:r>
            <a:endParaRPr/>
          </a:p>
        </p:txBody>
      </p:sp>
      <p:sp>
        <p:nvSpPr>
          <p:cNvPr id="433" name="CustomShape 11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434" name="CustomShape 12"/>
          <p:cNvSpPr/>
          <p:nvPr/>
        </p:nvSpPr>
        <p:spPr>
          <a:xfrm>
            <a:off x="592200" y="30880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2</a:t>
            </a:r>
            <a:endParaRPr/>
          </a:p>
        </p:txBody>
      </p:sp>
      <p:sp>
        <p:nvSpPr>
          <p:cNvPr id="435" name="CustomShape 13"/>
          <p:cNvSpPr/>
          <p:nvPr/>
        </p:nvSpPr>
        <p:spPr>
          <a:xfrm>
            <a:off x="601920" y="61916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436" name="CustomShape 14"/>
          <p:cNvSpPr/>
          <p:nvPr/>
        </p:nvSpPr>
        <p:spPr>
          <a:xfrm>
            <a:off x="8401320" y="6122880"/>
            <a:ext cx="73116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1" strike="noStrike">
                <a:solidFill>
                  <a:srgbClr val="000000"/>
                </a:solidFill>
                <a:latin typeface="Calibri"/>
              </a:rPr>
              <a:t>Total Not relevant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13" name="Picture 2"/>
          <p:cNvPicPr/>
          <p:nvPr/>
        </p:nvPicPr>
        <p:blipFill>
          <a:blip r:embed="rId2"/>
          <a:stretch/>
        </p:blipFill>
        <p:spPr>
          <a:xfrm>
            <a:off x="-5760" y="0"/>
            <a:ext cx="9149400" cy="686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38" name="Picture 1"/>
          <p:cNvPicPr/>
          <p:nvPr/>
        </p:nvPicPr>
        <p:blipFill>
          <a:blip r:embed="rId3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439" name="CustomShape 2"/>
          <p:cNvSpPr/>
          <p:nvPr/>
        </p:nvSpPr>
        <p:spPr>
          <a:xfrm>
            <a:off x="1066680" y="653760"/>
            <a:ext cx="700992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CustomShape 3"/>
          <p:cNvSpPr/>
          <p:nvPr/>
        </p:nvSpPr>
        <p:spPr>
          <a:xfrm>
            <a:off x="1066680" y="1417680"/>
            <a:ext cx="7009920" cy="3534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CustomShape 4"/>
          <p:cNvSpPr/>
          <p:nvPr/>
        </p:nvSpPr>
        <p:spPr>
          <a:xfrm>
            <a:off x="959760" y="5035680"/>
            <a:ext cx="7189560" cy="6026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5"/>
          <p:cNvSpPr/>
          <p:nvPr/>
        </p:nvSpPr>
        <p:spPr>
          <a:xfrm>
            <a:off x="1219320" y="1454400"/>
            <a:ext cx="373356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6"/>
          <p:cNvSpPr/>
          <p:nvPr/>
        </p:nvSpPr>
        <p:spPr>
          <a:xfrm>
            <a:off x="5195160" y="1454400"/>
            <a:ext cx="280548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ustomShape 7"/>
          <p:cNvSpPr/>
          <p:nvPr/>
        </p:nvSpPr>
        <p:spPr>
          <a:xfrm>
            <a:off x="959760" y="5926320"/>
            <a:ext cx="7189560" cy="9313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CustomShape 8"/>
          <p:cNvSpPr/>
          <p:nvPr/>
        </p:nvSpPr>
        <p:spPr>
          <a:xfrm>
            <a:off x="5195160" y="152388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6" name="CustomShape 9"/>
          <p:cNvSpPr/>
          <p:nvPr/>
        </p:nvSpPr>
        <p:spPr>
          <a:xfrm>
            <a:off x="5164920" y="259740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7" name="CustomShape 10"/>
          <p:cNvSpPr/>
          <p:nvPr/>
        </p:nvSpPr>
        <p:spPr>
          <a:xfrm>
            <a:off x="5195160" y="387864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CustomShape 11"/>
          <p:cNvSpPr/>
          <p:nvPr/>
        </p:nvSpPr>
        <p:spPr>
          <a:xfrm>
            <a:off x="5235840" y="5022720"/>
            <a:ext cx="2805480" cy="3870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9" name="CustomShape 12"/>
          <p:cNvSpPr/>
          <p:nvPr/>
        </p:nvSpPr>
        <p:spPr>
          <a:xfrm rot="18900000">
            <a:off x="8232120" y="327960"/>
            <a:ext cx="7725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SUB-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ROWS</a:t>
            </a:r>
            <a:endParaRPr/>
          </a:p>
        </p:txBody>
      </p:sp>
      <p:sp>
        <p:nvSpPr>
          <p:cNvPr id="450" name="CustomShape 13"/>
          <p:cNvSpPr/>
          <p:nvPr/>
        </p:nvSpPr>
        <p:spPr>
          <a:xfrm>
            <a:off x="8411400" y="18345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451" name="CustomShape 14"/>
          <p:cNvSpPr/>
          <p:nvPr/>
        </p:nvSpPr>
        <p:spPr>
          <a:xfrm>
            <a:off x="8411400" y="29206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452" name="CustomShape 15"/>
          <p:cNvSpPr/>
          <p:nvPr/>
        </p:nvSpPr>
        <p:spPr>
          <a:xfrm>
            <a:off x="8411400" y="402192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453" name="CustomShape 16"/>
          <p:cNvSpPr/>
          <p:nvPr/>
        </p:nvSpPr>
        <p:spPr>
          <a:xfrm>
            <a:off x="8411400" y="504072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454" name="CustomShape 17"/>
          <p:cNvSpPr/>
          <p:nvPr/>
        </p:nvSpPr>
        <p:spPr>
          <a:xfrm>
            <a:off x="8401320" y="5815080"/>
            <a:ext cx="731160" cy="974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alibri"/>
              </a:rPr>
              <a:t>4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Total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6" name="Picture 1"/>
          <p:cNvPicPr/>
          <p:nvPr/>
        </p:nvPicPr>
        <p:blipFill>
          <a:blip r:embed="rId3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457" name="CustomShape 2"/>
          <p:cNvSpPr/>
          <p:nvPr/>
        </p:nvSpPr>
        <p:spPr>
          <a:xfrm>
            <a:off x="1066680" y="653760"/>
            <a:ext cx="700992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8" name="CustomShape 3"/>
          <p:cNvSpPr/>
          <p:nvPr/>
        </p:nvSpPr>
        <p:spPr>
          <a:xfrm>
            <a:off x="1066680" y="1417680"/>
            <a:ext cx="7009920" cy="3534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9" name="CustomShape 4"/>
          <p:cNvSpPr/>
          <p:nvPr/>
        </p:nvSpPr>
        <p:spPr>
          <a:xfrm>
            <a:off x="959760" y="5035680"/>
            <a:ext cx="7189560" cy="6026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0" name="CustomShape 5"/>
          <p:cNvSpPr/>
          <p:nvPr/>
        </p:nvSpPr>
        <p:spPr>
          <a:xfrm>
            <a:off x="1219320" y="1454400"/>
            <a:ext cx="373356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1" name="CustomShape 6"/>
          <p:cNvSpPr/>
          <p:nvPr/>
        </p:nvSpPr>
        <p:spPr>
          <a:xfrm>
            <a:off x="5195160" y="1454400"/>
            <a:ext cx="280548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2" name="CustomShape 7"/>
          <p:cNvSpPr/>
          <p:nvPr/>
        </p:nvSpPr>
        <p:spPr>
          <a:xfrm>
            <a:off x="959760" y="5926320"/>
            <a:ext cx="7189560" cy="9313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3" name="CustomShape 8"/>
          <p:cNvSpPr/>
          <p:nvPr/>
        </p:nvSpPr>
        <p:spPr>
          <a:xfrm>
            <a:off x="5195160" y="152388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CustomShape 9"/>
          <p:cNvSpPr/>
          <p:nvPr/>
        </p:nvSpPr>
        <p:spPr>
          <a:xfrm>
            <a:off x="5164920" y="259740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CustomShape 10"/>
          <p:cNvSpPr/>
          <p:nvPr/>
        </p:nvSpPr>
        <p:spPr>
          <a:xfrm>
            <a:off x="5195160" y="387864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CustomShape 11"/>
          <p:cNvSpPr/>
          <p:nvPr/>
        </p:nvSpPr>
        <p:spPr>
          <a:xfrm>
            <a:off x="5235840" y="5022720"/>
            <a:ext cx="2805480" cy="3870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CustomShape 12"/>
          <p:cNvSpPr/>
          <p:nvPr/>
        </p:nvSpPr>
        <p:spPr>
          <a:xfrm>
            <a:off x="5371560" y="1533240"/>
            <a:ext cx="1294920" cy="347616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CustomShape 13"/>
          <p:cNvSpPr/>
          <p:nvPr/>
        </p:nvSpPr>
        <p:spPr>
          <a:xfrm>
            <a:off x="6743880" y="1513080"/>
            <a:ext cx="1294920" cy="347616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CustomShape 14"/>
          <p:cNvSpPr/>
          <p:nvPr/>
        </p:nvSpPr>
        <p:spPr>
          <a:xfrm>
            <a:off x="5371560" y="5032440"/>
            <a:ext cx="2629080" cy="41040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0" name="CustomShape 15"/>
          <p:cNvSpPr/>
          <p:nvPr/>
        </p:nvSpPr>
        <p:spPr>
          <a:xfrm rot="18900000">
            <a:off x="8031960" y="327600"/>
            <a:ext cx="115200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SUB-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COLUMNS</a:t>
            </a:r>
            <a:endParaRPr/>
          </a:p>
        </p:txBody>
      </p:sp>
      <p:sp>
        <p:nvSpPr>
          <p:cNvPr id="471" name="CustomShape 16"/>
          <p:cNvSpPr/>
          <p:nvPr/>
        </p:nvSpPr>
        <p:spPr>
          <a:xfrm>
            <a:off x="8411400" y="29206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2</a:t>
            </a:r>
            <a:endParaRPr/>
          </a:p>
        </p:txBody>
      </p:sp>
      <p:sp>
        <p:nvSpPr>
          <p:cNvPr id="472" name="CustomShape 17"/>
          <p:cNvSpPr/>
          <p:nvPr/>
        </p:nvSpPr>
        <p:spPr>
          <a:xfrm>
            <a:off x="8394120" y="50738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74" name="Picture 1"/>
          <p:cNvPicPr/>
          <p:nvPr/>
        </p:nvPicPr>
        <p:blipFill>
          <a:blip r:embed="rId3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475" name="CustomShape 2"/>
          <p:cNvSpPr/>
          <p:nvPr/>
        </p:nvSpPr>
        <p:spPr>
          <a:xfrm rot="18900000">
            <a:off x="-20880" y="465840"/>
            <a:ext cx="9460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You Try!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Level Up</a:t>
            </a:r>
            <a:endParaRPr/>
          </a:p>
        </p:txBody>
      </p:sp>
      <p:sp>
        <p:nvSpPr>
          <p:cNvPr id="477" name="CustomShape 2"/>
          <p:cNvSpPr/>
          <p:nvPr/>
        </p:nvSpPr>
        <p:spPr>
          <a:xfrm>
            <a:off x="443520" y="2353680"/>
            <a:ext cx="822924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u="sng" strike="noStrike">
                <a:solidFill>
                  <a:srgbClr val="000000"/>
                </a:solidFill>
                <a:latin typeface="Arial"/>
              </a:rPr>
              <a:t>Real Example App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78" name="CustomShape 3"/>
          <p:cNvSpPr/>
          <p:nvPr/>
        </p:nvSpPr>
        <p:spPr>
          <a:xfrm>
            <a:off x="2292480" y="3253320"/>
            <a:ext cx="4530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Arial"/>
              </a:rPr>
              <a:t>https://mean-google-maps.herokuapp.com/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80" name="Picture 2"/>
          <p:cNvPicPr/>
          <p:nvPr/>
        </p:nvPicPr>
        <p:blipFill>
          <a:blip r:embed="rId3"/>
          <a:stretch/>
        </p:blipFill>
        <p:spPr>
          <a:xfrm>
            <a:off x="0" y="147960"/>
            <a:ext cx="9143640" cy="6561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82" name="Picture 2"/>
          <p:cNvPicPr/>
          <p:nvPr/>
        </p:nvPicPr>
        <p:blipFill>
          <a:blip r:embed="rId3"/>
          <a:stretch/>
        </p:blipFill>
        <p:spPr>
          <a:xfrm>
            <a:off x="0" y="147960"/>
            <a:ext cx="9143640" cy="6561360"/>
          </a:xfrm>
          <a:prstGeom prst="rect">
            <a:avLst/>
          </a:prstGeom>
          <a:ln>
            <a:noFill/>
          </a:ln>
        </p:spPr>
      </p:pic>
      <p:sp>
        <p:nvSpPr>
          <p:cNvPr id="483" name="CustomShape 2"/>
          <p:cNvSpPr/>
          <p:nvPr/>
        </p:nvSpPr>
        <p:spPr>
          <a:xfrm>
            <a:off x="380880" y="990720"/>
            <a:ext cx="8457840" cy="49525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4" name="CustomShape 3"/>
          <p:cNvSpPr/>
          <p:nvPr/>
        </p:nvSpPr>
        <p:spPr>
          <a:xfrm>
            <a:off x="380880" y="6100200"/>
            <a:ext cx="8457840" cy="6091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5" name="CustomShape 4"/>
          <p:cNvSpPr/>
          <p:nvPr/>
        </p:nvSpPr>
        <p:spPr>
          <a:xfrm rot="18900000">
            <a:off x="-133200" y="73440"/>
            <a:ext cx="772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ROWS</a:t>
            </a:r>
            <a:endParaRPr/>
          </a:p>
        </p:txBody>
      </p:sp>
      <p:sp>
        <p:nvSpPr>
          <p:cNvPr id="486" name="CustomShape 5"/>
          <p:cNvSpPr/>
          <p:nvPr/>
        </p:nvSpPr>
        <p:spPr>
          <a:xfrm>
            <a:off x="58320" y="30596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487" name="CustomShape 6"/>
          <p:cNvSpPr/>
          <p:nvPr/>
        </p:nvSpPr>
        <p:spPr>
          <a:xfrm>
            <a:off x="35640" y="62204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89" name="Picture 2"/>
          <p:cNvPicPr/>
          <p:nvPr/>
        </p:nvPicPr>
        <p:blipFill>
          <a:blip r:embed="rId3"/>
          <a:stretch/>
        </p:blipFill>
        <p:spPr>
          <a:xfrm>
            <a:off x="0" y="147960"/>
            <a:ext cx="9143640" cy="6561360"/>
          </a:xfrm>
          <a:prstGeom prst="rect">
            <a:avLst/>
          </a:prstGeom>
          <a:ln>
            <a:noFill/>
          </a:ln>
        </p:spPr>
      </p:pic>
      <p:sp>
        <p:nvSpPr>
          <p:cNvPr id="490" name="CustomShape 2"/>
          <p:cNvSpPr/>
          <p:nvPr/>
        </p:nvSpPr>
        <p:spPr>
          <a:xfrm>
            <a:off x="380880" y="990720"/>
            <a:ext cx="8457840" cy="49525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1" name="CustomShape 3"/>
          <p:cNvSpPr/>
          <p:nvPr/>
        </p:nvSpPr>
        <p:spPr>
          <a:xfrm>
            <a:off x="380880" y="6100200"/>
            <a:ext cx="8457840" cy="6091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2" name="CustomShape 4"/>
          <p:cNvSpPr/>
          <p:nvPr/>
        </p:nvSpPr>
        <p:spPr>
          <a:xfrm>
            <a:off x="406080" y="990720"/>
            <a:ext cx="4927680" cy="495252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3" name="CustomShape 5"/>
          <p:cNvSpPr/>
          <p:nvPr/>
        </p:nvSpPr>
        <p:spPr>
          <a:xfrm>
            <a:off x="5486400" y="990720"/>
            <a:ext cx="3276360" cy="495252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4" name="CustomShape 6"/>
          <p:cNvSpPr/>
          <p:nvPr/>
        </p:nvSpPr>
        <p:spPr>
          <a:xfrm rot="18900000">
            <a:off x="-196920" y="185760"/>
            <a:ext cx="1152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COLUMNS</a:t>
            </a:r>
            <a:endParaRPr/>
          </a:p>
        </p:txBody>
      </p:sp>
      <p:sp>
        <p:nvSpPr>
          <p:cNvPr id="495" name="CustomShape 7"/>
          <p:cNvSpPr/>
          <p:nvPr/>
        </p:nvSpPr>
        <p:spPr>
          <a:xfrm>
            <a:off x="58320" y="30596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2</a:t>
            </a:r>
            <a:endParaRPr/>
          </a:p>
        </p:txBody>
      </p:sp>
      <p:sp>
        <p:nvSpPr>
          <p:cNvPr id="496" name="CustomShape 8"/>
          <p:cNvSpPr/>
          <p:nvPr/>
        </p:nvSpPr>
        <p:spPr>
          <a:xfrm>
            <a:off x="2160" y="62204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497" name="CustomShape 9"/>
          <p:cNvSpPr/>
          <p:nvPr/>
        </p:nvSpPr>
        <p:spPr>
          <a:xfrm>
            <a:off x="406080" y="6102360"/>
            <a:ext cx="8432640" cy="606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Picture 2"/>
          <p:cNvPicPr/>
          <p:nvPr/>
        </p:nvPicPr>
        <p:blipFill>
          <a:blip r:embed="rId3"/>
          <a:stretch/>
        </p:blipFill>
        <p:spPr>
          <a:xfrm>
            <a:off x="228600" y="609480"/>
            <a:ext cx="5714640" cy="571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Grid Design with Bootstrap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More Genius Time!</a:t>
            </a:r>
            <a:endParaRPr/>
          </a:p>
        </p:txBody>
      </p:sp>
      <p:sp>
        <p:nvSpPr>
          <p:cNvPr id="501" name="CustomShape 2"/>
          <p:cNvSpPr/>
          <p:nvPr/>
        </p:nvSpPr>
        <p:spPr>
          <a:xfrm>
            <a:off x="-5760" y="783720"/>
            <a:ext cx="9149400" cy="564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800" b="1" u="sng" strike="noStrike" dirty="0">
                <a:solidFill>
                  <a:srgbClr val="000000"/>
                </a:solidFill>
                <a:latin typeface="Arial"/>
              </a:rPr>
              <a:t>Warning!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800" strike="noStrike" dirty="0">
                <a:solidFill>
                  <a:srgbClr val="000000"/>
                </a:solidFill>
                <a:latin typeface="Arial"/>
              </a:rPr>
              <a:t>This is a fairly “tricky”… </a:t>
            </a:r>
            <a:r>
              <a:rPr lang="en-US" sz="2800" b="1" strike="noStrike" dirty="0">
                <a:solidFill>
                  <a:srgbClr val="000000"/>
                </a:solidFill>
                <a:latin typeface="Arial"/>
              </a:rPr>
              <a:t>but VERY IMPORTANT topic.</a:t>
            </a:r>
            <a:endParaRPr dirty="0"/>
          </a:p>
          <a:p>
            <a:pPr algn="ctr">
              <a:lnSpc>
                <a:spcPct val="100000"/>
              </a:lnSpc>
            </a:pPr>
            <a:endParaRPr dirty="0"/>
          </a:p>
          <a:p>
            <a:pPr algn="ctr">
              <a:lnSpc>
                <a:spcPct val="100000"/>
              </a:lnSpc>
            </a:pPr>
            <a:endParaRPr dirty="0"/>
          </a:p>
          <a:p>
            <a:pPr algn="ctr">
              <a:lnSpc>
                <a:spcPct val="100000"/>
              </a:lnSpc>
            </a:pPr>
            <a:endParaRPr dirty="0"/>
          </a:p>
          <a:p>
            <a:pPr algn="ctr">
              <a:lnSpc>
                <a:spcPct val="100000"/>
              </a:lnSpc>
            </a:pPr>
            <a:endParaRPr dirty="0"/>
          </a:p>
          <a:p>
            <a:pPr algn="ctr">
              <a:lnSpc>
                <a:spcPct val="100000"/>
              </a:lnSpc>
            </a:pPr>
            <a:endParaRPr dirty="0"/>
          </a:p>
          <a:p>
            <a:pPr algn="ctr">
              <a:lnSpc>
                <a:spcPct val="100000"/>
              </a:lnSpc>
            </a:pPr>
            <a:endParaRPr dirty="0"/>
          </a:p>
          <a:p>
            <a:pPr algn="ctr">
              <a:lnSpc>
                <a:spcPct val="100000"/>
              </a:lnSpc>
            </a:pPr>
            <a:endParaRPr dirty="0"/>
          </a:p>
          <a:p>
            <a:pPr algn="ctr">
              <a:lnSpc>
                <a:spcPct val="100000"/>
              </a:lnSpc>
            </a:pPr>
            <a:endParaRPr dirty="0"/>
          </a:p>
          <a:p>
            <a:pPr algn="ctr">
              <a:lnSpc>
                <a:spcPct val="100000"/>
              </a:lnSpc>
            </a:pPr>
            <a:r>
              <a:rPr lang="en-US" sz="2800" strike="noStrike" dirty="0">
                <a:solidFill>
                  <a:srgbClr val="000000"/>
                </a:solidFill>
                <a:latin typeface="Arial"/>
              </a:rPr>
              <a:t>Time to channel that inner genius.</a:t>
            </a:r>
            <a:r>
              <a:rPr lang="en-US" sz="2800" b="1" strike="noStrike" dirty="0">
                <a:solidFill>
                  <a:srgbClr val="000000"/>
                </a:solidFill>
                <a:latin typeface="Arial"/>
              </a:rPr>
              <a:t> </a:t>
            </a:r>
            <a:endParaRPr dirty="0"/>
          </a:p>
          <a:p>
            <a:pPr algn="ctr">
              <a:lnSpc>
                <a:spcPct val="100000"/>
              </a:lnSpc>
            </a:pPr>
            <a:endParaRPr dirty="0"/>
          </a:p>
          <a:p>
            <a:pPr algn="ctr">
              <a:lnSpc>
                <a:spcPct val="100000"/>
              </a:lnSpc>
            </a:pPr>
            <a:endParaRPr dirty="0"/>
          </a:p>
          <a:p>
            <a:pPr algn="ctr">
              <a:lnSpc>
                <a:spcPct val="100000"/>
              </a:lnSpc>
            </a:pPr>
            <a:endParaRPr dirty="0"/>
          </a:p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502" name="Picture 6"/>
          <p:cNvPicPr/>
          <p:nvPr/>
        </p:nvPicPr>
        <p:blipFill>
          <a:blip r:embed="rId2"/>
          <a:stretch/>
        </p:blipFill>
        <p:spPr>
          <a:xfrm>
            <a:off x="2130840" y="1950120"/>
            <a:ext cx="4876560" cy="3749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Today’s Class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Picture 1"/>
          <p:cNvPicPr/>
          <p:nvPr/>
        </p:nvPicPr>
        <p:blipFill>
          <a:blip r:embed="rId2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Bootstrap Grid</a:t>
            </a:r>
            <a:endParaRPr/>
          </a:p>
        </p:txBody>
      </p:sp>
      <p:pic>
        <p:nvPicPr>
          <p:cNvPr id="505" name="Picture 2"/>
          <p:cNvPicPr/>
          <p:nvPr/>
        </p:nvPicPr>
        <p:blipFill>
          <a:blip r:embed="rId2"/>
          <a:stretch/>
        </p:blipFill>
        <p:spPr>
          <a:xfrm>
            <a:off x="152280" y="1150200"/>
            <a:ext cx="5395320" cy="4939920"/>
          </a:xfrm>
          <a:prstGeom prst="rect">
            <a:avLst/>
          </a:prstGeom>
          <a:ln>
            <a:noFill/>
          </a:ln>
        </p:spPr>
      </p:pic>
      <p:sp>
        <p:nvSpPr>
          <p:cNvPr id="506" name="CustomShape 2"/>
          <p:cNvSpPr/>
          <p:nvPr/>
        </p:nvSpPr>
        <p:spPr>
          <a:xfrm>
            <a:off x="5547960" y="1523880"/>
            <a:ext cx="34430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Bootstrap lets you organize content based on the “number of columns” a div spans – out of a total 12 columns.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Example:</a:t>
            </a:r>
            <a:endParaRPr/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&lt;div class="col-md-12"&gt;</a:t>
            </a:r>
            <a:endParaRPr/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(Spans full width)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&lt;div class="col-md-4"&gt;</a:t>
            </a:r>
            <a:endParaRPr/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(Spans 1/3 of full width)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Bootstrap Grids</a:t>
            </a:r>
            <a:endParaRPr/>
          </a:p>
        </p:txBody>
      </p:sp>
      <p:sp>
        <p:nvSpPr>
          <p:cNvPr id="508" name="CustomShape 2"/>
          <p:cNvSpPr/>
          <p:nvPr/>
        </p:nvSpPr>
        <p:spPr>
          <a:xfrm>
            <a:off x="304920" y="798840"/>
            <a:ext cx="86864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Every Bootstrap Grids is made up of…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1900" b="1" strike="noStrike">
                <a:solidFill>
                  <a:srgbClr val="000000"/>
                </a:solidFill>
                <a:latin typeface="Arial"/>
              </a:rPr>
              <a:t>containers</a:t>
            </a:r>
            <a:r>
              <a:rPr lang="en-US" sz="1900" strike="noStrike">
                <a:solidFill>
                  <a:srgbClr val="000000"/>
                </a:solidFill>
                <a:latin typeface="Arial"/>
              </a:rPr>
              <a:t> - which wrap around the entire grid)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1900" b="1" strike="noStrike">
                <a:solidFill>
                  <a:srgbClr val="000000"/>
                </a:solidFill>
                <a:latin typeface="Arial"/>
              </a:rPr>
              <a:t>rows</a:t>
            </a:r>
            <a:r>
              <a:rPr lang="en-US" sz="1900" strike="noStrike">
                <a:solidFill>
                  <a:srgbClr val="000000"/>
                </a:solidFill>
                <a:latin typeface="Arial"/>
              </a:rPr>
              <a:t> - which are defined first and are just rows)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1900" b="1" strike="noStrike">
                <a:solidFill>
                  <a:srgbClr val="000000"/>
                </a:solidFill>
                <a:latin typeface="Arial"/>
              </a:rPr>
              <a:t>columns </a:t>
            </a:r>
            <a:r>
              <a:rPr lang="en-US" sz="1900" strike="noStrike">
                <a:solidFill>
                  <a:srgbClr val="000000"/>
                </a:solidFill>
                <a:latin typeface="Arial"/>
              </a:rPr>
              <a:t>- which are defined within rows and specify the columns. The sum total of all columns within a row </a:t>
            </a:r>
            <a:r>
              <a:rPr lang="en-US" sz="1900" b="1" u="sng" strike="noStrike">
                <a:solidFill>
                  <a:srgbClr val="000000"/>
                </a:solidFill>
                <a:latin typeface="Arial"/>
              </a:rPr>
              <a:t>must </a:t>
            </a:r>
            <a:r>
              <a:rPr lang="en-US" sz="1900" strike="noStrike">
                <a:solidFill>
                  <a:srgbClr val="000000"/>
                </a:solidFill>
                <a:latin typeface="Arial"/>
              </a:rPr>
              <a:t>add up to 12.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Each of these elements is implemented by creating a </a:t>
            </a: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div</a:t>
            </a:r>
            <a:r>
              <a:rPr lang="en-US" sz="2200" strike="noStrike">
                <a:solidFill>
                  <a:srgbClr val="000000"/>
                </a:solidFill>
                <a:latin typeface="Arial"/>
              </a:rPr>
              <a:t> with a specific class name.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Defining Columns</a:t>
            </a:r>
            <a:endParaRPr/>
          </a:p>
        </p:txBody>
      </p:sp>
      <p:sp>
        <p:nvSpPr>
          <p:cNvPr id="510" name="CustomShape 2"/>
          <p:cNvSpPr/>
          <p:nvPr/>
        </p:nvSpPr>
        <p:spPr>
          <a:xfrm>
            <a:off x="457200" y="1066680"/>
            <a:ext cx="8152920" cy="495252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1" name="CustomShape 3"/>
          <p:cNvSpPr/>
          <p:nvPr/>
        </p:nvSpPr>
        <p:spPr>
          <a:xfrm>
            <a:off x="914400" y="1676520"/>
            <a:ext cx="7238520" cy="411444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4"/>
          <p:cNvSpPr/>
          <p:nvPr/>
        </p:nvSpPr>
        <p:spPr>
          <a:xfrm>
            <a:off x="3124080" y="1935000"/>
            <a:ext cx="1371240" cy="36270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CustomShape 5"/>
          <p:cNvSpPr/>
          <p:nvPr/>
        </p:nvSpPr>
        <p:spPr>
          <a:xfrm>
            <a:off x="1649880" y="1935000"/>
            <a:ext cx="1371240" cy="36270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4" name="CustomShape 6"/>
          <p:cNvSpPr/>
          <p:nvPr/>
        </p:nvSpPr>
        <p:spPr>
          <a:xfrm>
            <a:off x="6069600" y="1935000"/>
            <a:ext cx="1371240" cy="36270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5" name="CustomShape 7"/>
          <p:cNvSpPr/>
          <p:nvPr/>
        </p:nvSpPr>
        <p:spPr>
          <a:xfrm>
            <a:off x="4595400" y="1935000"/>
            <a:ext cx="1371240" cy="36270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6" name="CustomShape 8"/>
          <p:cNvSpPr/>
          <p:nvPr/>
        </p:nvSpPr>
        <p:spPr>
          <a:xfrm>
            <a:off x="335880" y="743760"/>
            <a:ext cx="510516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/>
              </a:rPr>
              <a:t>Container</a:t>
            </a:r>
            <a:endParaRPr/>
          </a:p>
        </p:txBody>
      </p:sp>
      <p:sp>
        <p:nvSpPr>
          <p:cNvPr id="517" name="CustomShape 9"/>
          <p:cNvSpPr/>
          <p:nvPr/>
        </p:nvSpPr>
        <p:spPr>
          <a:xfrm>
            <a:off x="793440" y="1378080"/>
            <a:ext cx="510516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/>
              </a:rPr>
              <a:t>Row #1</a:t>
            </a:r>
            <a:endParaRPr/>
          </a:p>
        </p:txBody>
      </p:sp>
      <p:sp>
        <p:nvSpPr>
          <p:cNvPr id="518" name="CustomShape 10"/>
          <p:cNvSpPr/>
          <p:nvPr/>
        </p:nvSpPr>
        <p:spPr>
          <a:xfrm>
            <a:off x="1801440" y="202428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/>
              </a:rPr>
              <a:t>Column#1</a:t>
            </a:r>
            <a:endParaRPr/>
          </a:p>
        </p:txBody>
      </p:sp>
      <p:sp>
        <p:nvSpPr>
          <p:cNvPr id="519" name="CustomShape 11"/>
          <p:cNvSpPr/>
          <p:nvPr/>
        </p:nvSpPr>
        <p:spPr>
          <a:xfrm>
            <a:off x="3189240" y="203328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/>
              </a:rPr>
              <a:t>Column#2</a:t>
            </a:r>
            <a:endParaRPr/>
          </a:p>
        </p:txBody>
      </p:sp>
      <p:sp>
        <p:nvSpPr>
          <p:cNvPr id="520" name="CustomShape 12"/>
          <p:cNvSpPr/>
          <p:nvPr/>
        </p:nvSpPr>
        <p:spPr>
          <a:xfrm>
            <a:off x="4705200" y="205740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/>
              </a:rPr>
              <a:t>Column#3</a:t>
            </a:r>
            <a:endParaRPr/>
          </a:p>
        </p:txBody>
      </p:sp>
      <p:sp>
        <p:nvSpPr>
          <p:cNvPr id="521" name="CustomShape 13"/>
          <p:cNvSpPr/>
          <p:nvPr/>
        </p:nvSpPr>
        <p:spPr>
          <a:xfrm>
            <a:off x="6118560" y="205740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/>
              </a:rPr>
              <a:t>Column#4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Bootstrap Grid</a:t>
            </a:r>
            <a:endParaRPr/>
          </a:p>
        </p:txBody>
      </p:sp>
      <p:pic>
        <p:nvPicPr>
          <p:cNvPr id="523" name="Picture 3"/>
          <p:cNvPicPr/>
          <p:nvPr/>
        </p:nvPicPr>
        <p:blipFill>
          <a:blip r:embed="rId2"/>
          <a:stretch/>
        </p:blipFill>
        <p:spPr>
          <a:xfrm>
            <a:off x="335160" y="763200"/>
            <a:ext cx="8564400" cy="5027760"/>
          </a:xfrm>
          <a:prstGeom prst="rect">
            <a:avLst/>
          </a:prstGeom>
          <a:ln>
            <a:noFill/>
          </a:ln>
        </p:spPr>
      </p:pic>
      <p:sp>
        <p:nvSpPr>
          <p:cNvPr id="524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Note the rows, columns (col-lg-6), and containers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6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527" name="CustomShape 3"/>
          <p:cNvSpPr/>
          <p:nvPr/>
        </p:nvSpPr>
        <p:spPr>
          <a:xfrm>
            <a:off x="304920" y="914400"/>
            <a:ext cx="8686440" cy="411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  <a:ea typeface="Roboto"/>
              </a:rPr>
              <a:t>Quick Activity: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Turn to your neighbors and explain to one another: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The relationship between </a:t>
            </a:r>
            <a:r>
              <a:rPr lang="en-US" sz="2400" b="1" strike="noStrike">
                <a:solidFill>
                  <a:srgbClr val="000000"/>
                </a:solidFill>
                <a:latin typeface="Arial"/>
                <a:ea typeface="Roboto"/>
              </a:rPr>
              <a:t>containers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, </a:t>
            </a:r>
            <a:r>
              <a:rPr lang="en-US" sz="2400" b="1" strike="noStrike">
                <a:solidFill>
                  <a:srgbClr val="000000"/>
                </a:solidFill>
                <a:latin typeface="Arial"/>
                <a:ea typeface="Roboto"/>
              </a:rPr>
              <a:t>rows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, and </a:t>
            </a:r>
            <a:r>
              <a:rPr lang="en-US" sz="2400" b="1" strike="noStrike">
                <a:solidFill>
                  <a:srgbClr val="000000"/>
                </a:solidFill>
                <a:latin typeface="Arial"/>
                <a:ea typeface="Roboto"/>
              </a:rPr>
              <a:t>columns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. (Draw it on a piece of paper for them)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The syntax for each.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The specific syntax details for columns.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Coding Grids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530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600" i="1" strike="noStrike">
                <a:solidFill>
                  <a:srgbClr val="000000"/>
                </a:solidFill>
                <a:latin typeface="Arial"/>
                <a:ea typeface="Roboto"/>
              </a:rPr>
              <a:t>(quickgrid.html | 2-InstructorGrids) 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Bootstrap Grid</a:t>
            </a:r>
            <a:endParaRPr/>
          </a:p>
        </p:txBody>
      </p:sp>
      <p:pic>
        <p:nvPicPr>
          <p:cNvPr id="532" name="Picture 3"/>
          <p:cNvPicPr/>
          <p:nvPr/>
        </p:nvPicPr>
        <p:blipFill>
          <a:blip r:embed="rId2"/>
          <a:stretch/>
        </p:blipFill>
        <p:spPr>
          <a:xfrm>
            <a:off x="335160" y="763200"/>
            <a:ext cx="8564400" cy="5027760"/>
          </a:xfrm>
          <a:prstGeom prst="rect">
            <a:avLst/>
          </a:prstGeom>
          <a:ln>
            <a:noFill/>
          </a:ln>
        </p:spPr>
      </p:pic>
      <p:sp>
        <p:nvSpPr>
          <p:cNvPr id="533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Note the rows, columns (col-lg-6), and containers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Bootstrap Grid</a:t>
            </a:r>
            <a:endParaRPr/>
          </a:p>
        </p:txBody>
      </p:sp>
      <p:pic>
        <p:nvPicPr>
          <p:cNvPr id="535" name="Picture 3"/>
          <p:cNvPicPr/>
          <p:nvPr/>
        </p:nvPicPr>
        <p:blipFill>
          <a:blip r:embed="rId2"/>
          <a:stretch/>
        </p:blipFill>
        <p:spPr>
          <a:xfrm>
            <a:off x="335160" y="763200"/>
            <a:ext cx="8564400" cy="5027760"/>
          </a:xfrm>
          <a:prstGeom prst="rect">
            <a:avLst/>
          </a:prstGeom>
          <a:ln>
            <a:noFill/>
          </a:ln>
        </p:spPr>
      </p:pic>
      <p:sp>
        <p:nvSpPr>
          <p:cNvPr id="536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Note the rows, columns (col-lg-6), and containers</a:t>
            </a:r>
            <a:endParaRPr/>
          </a:p>
        </p:txBody>
      </p:sp>
      <p:pic>
        <p:nvPicPr>
          <p:cNvPr id="537" name="Picture 5"/>
          <p:cNvPicPr/>
          <p:nvPr/>
        </p:nvPicPr>
        <p:blipFill>
          <a:blip r:embed="rId3"/>
          <a:stretch/>
        </p:blipFill>
        <p:spPr>
          <a:xfrm>
            <a:off x="426600" y="2133720"/>
            <a:ext cx="8381520" cy="1917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Objectives</a:t>
            </a:r>
            <a:endParaRPr/>
          </a:p>
        </p:txBody>
      </p:sp>
      <p:sp>
        <p:nvSpPr>
          <p:cNvPr id="216" name="CustomShape 2"/>
          <p:cNvSpPr/>
          <p:nvPr/>
        </p:nvSpPr>
        <p:spPr>
          <a:xfrm>
            <a:off x="457200" y="1143000"/>
            <a:ext cx="8381520" cy="465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400" strike="noStrike" dirty="0">
                <a:solidFill>
                  <a:srgbClr val="000000"/>
                </a:solidFill>
                <a:latin typeface="Arial"/>
              </a:rPr>
              <a:t> Students will use 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Twitter Bootstrap </a:t>
            </a:r>
            <a:r>
              <a:rPr lang="en-US" sz="2400" strike="noStrike" dirty="0">
                <a:solidFill>
                  <a:srgbClr val="000000"/>
                </a:solidFill>
                <a:latin typeface="Arial"/>
              </a:rPr>
              <a:t>to create layouts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</a:rPr>
              <a:t>2. Students will learn to use 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media queries </a:t>
            </a:r>
            <a:r>
              <a:rPr lang="en-US" sz="2400" strike="noStrike" dirty="0">
                <a:solidFill>
                  <a:srgbClr val="000000"/>
                </a:solidFill>
                <a:latin typeface="Arial"/>
              </a:rPr>
              <a:t>for mobile responsive websites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</a:rPr>
              <a:t>3. Students will learn to use the 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viewport</a:t>
            </a:r>
            <a:r>
              <a:rPr lang="en-US" sz="2400" strike="noStrike" dirty="0">
                <a:solidFill>
                  <a:srgbClr val="000000"/>
                </a:solidFill>
                <a:latin typeface="Arial"/>
              </a:rPr>
              <a:t> tag to make sure all devices are displaying web pages optimally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Defining Containers</a:t>
            </a:r>
            <a:endParaRPr/>
          </a:p>
        </p:txBody>
      </p:sp>
      <p:pic>
        <p:nvPicPr>
          <p:cNvPr id="539" name="Picture 3"/>
          <p:cNvPicPr/>
          <p:nvPr/>
        </p:nvPicPr>
        <p:blipFill>
          <a:blip r:embed="rId2"/>
          <a:stretch/>
        </p:blipFill>
        <p:spPr>
          <a:xfrm>
            <a:off x="111960" y="2438280"/>
            <a:ext cx="8955720" cy="1605600"/>
          </a:xfrm>
          <a:prstGeom prst="rect">
            <a:avLst/>
          </a:prstGeom>
          <a:ln>
            <a:noFill/>
          </a:ln>
        </p:spPr>
      </p:pic>
      <p:sp>
        <p:nvSpPr>
          <p:cNvPr id="540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“Containers” are like the box that the entire grid sits inside.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Defining Rows</a:t>
            </a:r>
            <a:endParaRPr/>
          </a:p>
        </p:txBody>
      </p:sp>
      <p:sp>
        <p:nvSpPr>
          <p:cNvPr id="542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“Rows” are like the rows we talked about earlier.</a:t>
            </a:r>
            <a:endParaRPr/>
          </a:p>
        </p:txBody>
      </p:sp>
      <p:pic>
        <p:nvPicPr>
          <p:cNvPr id="543" name="Picture 4"/>
          <p:cNvPicPr/>
          <p:nvPr/>
        </p:nvPicPr>
        <p:blipFill>
          <a:blip r:embed="rId2"/>
          <a:stretch/>
        </p:blipFill>
        <p:spPr>
          <a:xfrm>
            <a:off x="609480" y="762120"/>
            <a:ext cx="7900560" cy="3823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Defining Columns</a:t>
            </a:r>
            <a:endParaRPr/>
          </a:p>
        </p:txBody>
      </p:sp>
      <p:sp>
        <p:nvSpPr>
          <p:cNvPr id="545" name="CustomShape 2"/>
          <p:cNvSpPr/>
          <p:nvPr/>
        </p:nvSpPr>
        <p:spPr>
          <a:xfrm>
            <a:off x="433080" y="4805640"/>
            <a:ext cx="8229240" cy="106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</a:rPr>
              <a:t>“Columns” fit inside of rows. Note the syntax: col-sz-#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</a:rPr>
              <a:t>Col</a:t>
            </a:r>
            <a:r>
              <a:rPr lang="en-US" strike="noStrike">
                <a:solidFill>
                  <a:srgbClr val="000000"/>
                </a:solidFill>
                <a:latin typeface="Arial"/>
              </a:rPr>
              <a:t> = column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en-US" b="1" strike="noStrike">
                <a:solidFill>
                  <a:srgbClr val="000000"/>
                </a:solidFill>
                <a:latin typeface="Arial"/>
              </a:rPr>
              <a:t>sz</a:t>
            </a:r>
            <a:r>
              <a:rPr lang="en-US" strike="noStrike">
                <a:solidFill>
                  <a:srgbClr val="000000"/>
                </a:solidFill>
                <a:latin typeface="Arial"/>
              </a:rPr>
              <a:t> = viewing size (in this case: medium)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</a:rPr>
              <a:t>#</a:t>
            </a:r>
            <a:r>
              <a:rPr lang="en-US" strike="noStrike">
                <a:solidFill>
                  <a:srgbClr val="000000"/>
                </a:solidFill>
                <a:latin typeface="Arial"/>
              </a:rPr>
              <a:t> = number of “columns taken” out of 12. (in this case 4 of 12)</a:t>
            </a:r>
            <a:endParaRPr/>
          </a:p>
        </p:txBody>
      </p:sp>
      <p:pic>
        <p:nvPicPr>
          <p:cNvPr id="546" name="Picture 4"/>
          <p:cNvPicPr/>
          <p:nvPr/>
        </p:nvPicPr>
        <p:blipFill>
          <a:blip r:embed="rId2"/>
          <a:stretch/>
        </p:blipFill>
        <p:spPr>
          <a:xfrm>
            <a:off x="1600200" y="806400"/>
            <a:ext cx="5638320" cy="3868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548" name="Line 2"/>
          <p:cNvSpPr/>
          <p:nvPr/>
        </p:nvSpPr>
        <p:spPr>
          <a:xfrm>
            <a:off x="0" y="653760"/>
            <a:ext cx="9144000" cy="0"/>
          </a:xfrm>
          <a:prstGeom prst="line">
            <a:avLst/>
          </a:prstGeom>
          <a:ln w="41400">
            <a:solidFill>
              <a:srgbClr val="C83232"/>
            </a:solidFill>
          </a:ln>
        </p:spPr>
      </p:sp>
      <p:sp>
        <p:nvSpPr>
          <p:cNvPr id="549" name="CustomShape 3"/>
          <p:cNvSpPr/>
          <p:nvPr/>
        </p:nvSpPr>
        <p:spPr>
          <a:xfrm>
            <a:off x="304920" y="914400"/>
            <a:ext cx="8686440" cy="521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  <a:ea typeface="Roboto"/>
              </a:rPr>
              <a:t>Activity: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Using Twitter bootstrap, create a layout that looks like the one shown on the next screen.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Spend some time prior to coding to draw out the grid layout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Count the number of rows and columns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Then use the bootstrap grid syntax to code it out.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Slack a screenshot of your page when you are done.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Ipsum Generator: </a:t>
            </a:r>
            <a:r>
              <a:rPr lang="en-US" sz="2400" u="sng" strike="noStrike">
                <a:solidFill>
                  <a:srgbClr val="0563C1"/>
                </a:solidFill>
                <a:latin typeface="Arial"/>
                <a:ea typeface="Arial"/>
              </a:rPr>
              <a:t>http://www.lipsum.com/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pic>
        <p:nvPicPr>
          <p:cNvPr id="551" name="Picture 3"/>
          <p:cNvPicPr/>
          <p:nvPr/>
        </p:nvPicPr>
        <p:blipFill>
          <a:blip r:embed="rId2"/>
          <a:stretch/>
        </p:blipFill>
        <p:spPr>
          <a:xfrm>
            <a:off x="201960" y="1213560"/>
            <a:ext cx="8832960" cy="3912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Building Bootstrap Layouts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554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800" i="1" strike="noStrike">
                <a:solidFill>
                  <a:srgbClr val="000000"/>
                </a:solidFill>
                <a:latin typeface="Arial"/>
                <a:ea typeface="Roboto"/>
              </a:rPr>
              <a:t>(InClass-DemoLayout.html | 4-InstructorLayout) 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556" name="CustomShape 2"/>
          <p:cNvSpPr/>
          <p:nvPr/>
        </p:nvSpPr>
        <p:spPr>
          <a:xfrm>
            <a:off x="304920" y="914400"/>
            <a:ext cx="8686440" cy="496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000000"/>
                </a:solidFill>
                <a:latin typeface="Arial"/>
                <a:ea typeface="Roboto"/>
              </a:rPr>
              <a:t>Activity: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000000"/>
                </a:solidFill>
                <a:latin typeface="Arial"/>
                <a:ea typeface="Roboto"/>
              </a:rPr>
              <a:t>Working in pairs and using Twitter Bootstrap make the following design.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000000"/>
                </a:solidFill>
                <a:latin typeface="Arial"/>
                <a:ea typeface="Roboto"/>
              </a:rPr>
              <a:t>Be sure to note the: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>
                <a:solidFill>
                  <a:srgbClr val="000000"/>
                </a:solidFill>
                <a:latin typeface="Arial"/>
                <a:ea typeface="Roboto"/>
              </a:rPr>
              <a:t>Grid Layout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>
                <a:solidFill>
                  <a:srgbClr val="000000"/>
                </a:solidFill>
                <a:latin typeface="Arial"/>
                <a:ea typeface="Roboto"/>
              </a:rPr>
              <a:t>Navbar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>
                <a:solidFill>
                  <a:srgbClr val="000000"/>
                </a:solidFill>
                <a:latin typeface="Arial"/>
                <a:ea typeface="Roboto"/>
              </a:rPr>
              <a:t>Sidebar </a:t>
            </a:r>
            <a:r>
              <a:rPr lang="en-US" sz="2000" b="1" strike="noStrike">
                <a:solidFill>
                  <a:srgbClr val="000000"/>
                </a:solidFill>
                <a:latin typeface="Arial"/>
                <a:ea typeface="Roboto"/>
              </a:rPr>
              <a:t>panel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>
                <a:solidFill>
                  <a:srgbClr val="000000"/>
                </a:solidFill>
                <a:latin typeface="Arial"/>
                <a:ea typeface="Roboto"/>
              </a:rPr>
              <a:t>Thumbnail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000000"/>
                </a:solidFill>
                <a:latin typeface="Arial"/>
                <a:ea typeface="Roboto"/>
              </a:rPr>
              <a:t>Additional details will be sent to you via slack. 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Picture 2"/>
          <p:cNvPicPr/>
          <p:nvPr/>
        </p:nvPicPr>
        <p:blipFill>
          <a:blip r:embed="rId2"/>
          <a:stretch/>
        </p:blipFill>
        <p:spPr>
          <a:xfrm>
            <a:off x="159120" y="914400"/>
            <a:ext cx="8825040" cy="3536640"/>
          </a:xfrm>
          <a:prstGeom prst="rect">
            <a:avLst/>
          </a:prstGeom>
          <a:ln>
            <a:noFill/>
          </a:ln>
        </p:spPr>
      </p:pic>
      <p:sp>
        <p:nvSpPr>
          <p:cNvPr id="558" name="TextShape 1"/>
          <p:cNvSpPr txBox="1"/>
          <p:nvPr/>
        </p:nvSpPr>
        <p:spPr>
          <a:xfrm>
            <a:off x="304920" y="-291600"/>
            <a:ext cx="5470200" cy="12366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Common Questions</a:t>
            </a:r>
            <a:endParaRPr/>
          </a:p>
        </p:txBody>
      </p:sp>
      <p:sp>
        <p:nvSpPr>
          <p:cNvPr id="560" name="CustomShape 2"/>
          <p:cNvSpPr/>
          <p:nvPr/>
        </p:nvSpPr>
        <p:spPr>
          <a:xfrm>
            <a:off x="304920" y="798840"/>
            <a:ext cx="8686440" cy="552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Can I reverse the order (i.e. rows inside columns)? 
</a:t>
            </a:r>
            <a:r>
              <a:rPr lang="en-US" sz="2200" strike="noStrike">
                <a:solidFill>
                  <a:srgbClr val="000000"/>
                </a:solidFill>
                <a:latin typeface="Arial"/>
              </a:rPr>
              <a:t>No. Columns always go inside of rows. Though, you can create sub-rows inside of columns. But those columns would still need to be inside of a row of their own.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Can I just avoid having a container? </a:t>
            </a:r>
            <a:r>
              <a:rPr lang="en-US" sz="2200" strike="noStrike">
                <a:solidFill>
                  <a:srgbClr val="000000"/>
                </a:solidFill>
                <a:latin typeface="Arial"/>
              </a:rPr>
              <a:t>
You could… But it will mess things up. Just throw in a container.
</a:t>
            </a:r>
            <a:endParaRPr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What if I have columns that go past 12?
</a:t>
            </a:r>
            <a:r>
              <a:rPr lang="en-US" sz="2200" strike="noStrike">
                <a:solidFill>
                  <a:srgbClr val="000000"/>
                </a:solidFill>
                <a:latin typeface="Arial"/>
              </a:rPr>
              <a:t>Then your bootstrap grid will behave wildly. Don’t go past 12.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What if I don’t add up to 12?
</a:t>
            </a:r>
            <a:r>
              <a:rPr lang="en-US" sz="2200" strike="noStrike">
                <a:solidFill>
                  <a:srgbClr val="000000"/>
                </a:solidFill>
                <a:latin typeface="Arial"/>
              </a:rPr>
              <a:t>Nothing. You will have empty space at the end. But be careful, because the next column you add will fill up the empty space (sometimes without your intention).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Focus!</a:t>
            </a:r>
            <a:endParaRPr/>
          </a:p>
        </p:txBody>
      </p:sp>
      <p:pic>
        <p:nvPicPr>
          <p:cNvPr id="218" name="Picture 4"/>
          <p:cNvPicPr/>
          <p:nvPr/>
        </p:nvPicPr>
        <p:blipFill>
          <a:blip r:embed="rId2"/>
          <a:stretch/>
        </p:blipFill>
        <p:spPr>
          <a:xfrm>
            <a:off x="1600200" y="1066680"/>
            <a:ext cx="6095520" cy="4242960"/>
          </a:xfrm>
          <a:prstGeom prst="rect">
            <a:avLst/>
          </a:prstGeom>
          <a:ln>
            <a:noFill/>
          </a:ln>
        </p:spPr>
      </p:pic>
      <p:sp>
        <p:nvSpPr>
          <p:cNvPr id="219" name="CustomShape 2"/>
          <p:cNvSpPr/>
          <p:nvPr/>
        </p:nvSpPr>
        <p:spPr>
          <a:xfrm>
            <a:off x="2805840" y="5652720"/>
            <a:ext cx="3684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i="1" strike="noStrike">
                <a:solidFill>
                  <a:srgbClr val="000000"/>
                </a:solidFill>
                <a:latin typeface="Arial"/>
              </a:rPr>
              <a:t>This stuff is important…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Picture 4"/>
          <p:cNvPicPr/>
          <p:nvPr/>
        </p:nvPicPr>
        <p:blipFill>
          <a:blip r:embed="rId2"/>
          <a:stretch/>
        </p:blipFill>
        <p:spPr>
          <a:xfrm>
            <a:off x="-262800" y="0"/>
            <a:ext cx="9668880" cy="689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Mobile Responsive (HW)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CustomShape 1"/>
          <p:cNvSpPr/>
          <p:nvPr/>
        </p:nvSpPr>
        <p:spPr>
          <a:xfrm>
            <a:off x="-5760" y="783720"/>
            <a:ext cx="9149400" cy="564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800" b="1" u="sng" strike="noStrike">
                <a:solidFill>
                  <a:srgbClr val="000000"/>
                </a:solidFill>
                <a:latin typeface="Arial"/>
              </a:rPr>
              <a:t>Warning!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Arial"/>
              </a:rPr>
              <a:t>This next section matters a lot for your </a:t>
            </a:r>
            <a:r>
              <a:rPr lang="en-US" sz="2800" u="sng" strike="noStrike">
                <a:solidFill>
                  <a:srgbClr val="000000"/>
                </a:solidFill>
                <a:latin typeface="Arial"/>
              </a:rPr>
              <a:t>homework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pic>
        <p:nvPicPr>
          <p:cNvPr id="564" name="Picture 2"/>
          <p:cNvPicPr/>
          <p:nvPr/>
        </p:nvPicPr>
        <p:blipFill>
          <a:blip r:embed="rId2"/>
          <a:stretch/>
        </p:blipFill>
        <p:spPr>
          <a:xfrm>
            <a:off x="2863080" y="2133720"/>
            <a:ext cx="3411720" cy="3416760"/>
          </a:xfrm>
          <a:prstGeom prst="rect">
            <a:avLst/>
          </a:prstGeom>
          <a:ln>
            <a:noFill/>
          </a:ln>
        </p:spPr>
      </p:pic>
      <p:sp>
        <p:nvSpPr>
          <p:cNvPr id="565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Still No Facebook Time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Media Queries</a:t>
            </a:r>
            <a:endParaRPr/>
          </a:p>
        </p:txBody>
      </p:sp>
      <p:sp>
        <p:nvSpPr>
          <p:cNvPr id="567" name="CustomShape 2"/>
          <p:cNvSpPr/>
          <p:nvPr/>
        </p:nvSpPr>
        <p:spPr>
          <a:xfrm>
            <a:off x="304920" y="798840"/>
            <a:ext cx="86864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Media Queries</a:t>
            </a:r>
            <a:r>
              <a:rPr lang="en-US" sz="2200" strike="noStrike">
                <a:solidFill>
                  <a:srgbClr val="000000"/>
                </a:solidFill>
                <a:latin typeface="Arial"/>
              </a:rPr>
              <a:t> define how CSS styles are applied in relation to the characteristics of the viewing device.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Through media queries we can change the way a webpage is displayed based on width, height, orientation, and even resolution.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Bootstrap extensively uses media queries to help you create mobile responsive websites.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But remember! Media queries must be declared last.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569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600" i="1" strike="noStrike">
                <a:solidFill>
                  <a:srgbClr val="000000"/>
                </a:solidFill>
                <a:latin typeface="Arial"/>
                <a:ea typeface="Roboto"/>
              </a:rPr>
              <a:t>(6-InstructorMedia) 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Quick Demo</a:t>
            </a:r>
            <a:endParaRPr/>
          </a:p>
        </p:txBody>
      </p:sp>
      <p:pic>
        <p:nvPicPr>
          <p:cNvPr id="571" name="Picture 3"/>
          <p:cNvPicPr/>
          <p:nvPr/>
        </p:nvPicPr>
        <p:blipFill>
          <a:blip r:embed="rId2"/>
          <a:stretch/>
        </p:blipFill>
        <p:spPr>
          <a:xfrm>
            <a:off x="380880" y="1447920"/>
            <a:ext cx="8534160" cy="1824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573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4" name="CustomShape 3"/>
          <p:cNvSpPr/>
          <p:nvPr/>
        </p:nvSpPr>
        <p:spPr>
          <a:xfrm>
            <a:off x="304920" y="914400"/>
            <a:ext cx="86864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  <a:ea typeface="Roboto"/>
              </a:rPr>
              <a:t>Activity: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Explain to your partner what the following CSS code does: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575" name="Picture 4"/>
          <p:cNvPicPr/>
          <p:nvPr/>
        </p:nvPicPr>
        <p:blipFill>
          <a:blip r:embed="rId2"/>
          <a:stretch/>
        </p:blipFill>
        <p:spPr>
          <a:xfrm>
            <a:off x="533520" y="2438280"/>
            <a:ext cx="5552640" cy="3190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577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8" name="CustomShape 3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  <a:ea typeface="Roboto"/>
              </a:rPr>
              <a:t>Activity: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Build your own mobile responsive HTML /CSS page using media queries.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ea typeface="Roboto"/>
              </a:rPr>
              <a:t>Add more styling to the CSS file such that the @media screen code creates padding and margins for the two boxes when the page is below 768px.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ea typeface="Roboto"/>
              </a:rPr>
              <a:t>Note: This isn't easy. Just give it your best shot. Even if you don't get the exact solution, but are able to better understand how media queries work, that's a solid takeaway.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Viewport </a:t>
            </a:r>
            <a:endParaRPr/>
          </a:p>
        </p:txBody>
      </p:sp>
      <p:sp>
        <p:nvSpPr>
          <p:cNvPr id="580" name="CustomShape 2"/>
          <p:cNvSpPr/>
          <p:nvPr/>
        </p:nvSpPr>
        <p:spPr>
          <a:xfrm>
            <a:off x="304920" y="798840"/>
            <a:ext cx="86864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Viewport </a:t>
            </a:r>
            <a:r>
              <a:rPr lang="en-US" sz="2200" strike="noStrike">
                <a:solidFill>
                  <a:srgbClr val="000000"/>
                </a:solidFill>
                <a:latin typeface="Arial"/>
              </a:rPr>
              <a:t>is the user’s visible area of a web page.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Viewport controls how a web page is displayed on a mobile device. Without this, mobile devices would render the page at a typical desktop screen (scaled down). 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Viewport </a:t>
            </a:r>
            <a:endParaRPr/>
          </a:p>
        </p:txBody>
      </p:sp>
      <p:pic>
        <p:nvPicPr>
          <p:cNvPr id="582" name="Picture 2"/>
          <p:cNvPicPr/>
          <p:nvPr/>
        </p:nvPicPr>
        <p:blipFill>
          <a:blip r:embed="rId2"/>
          <a:stretch/>
        </p:blipFill>
        <p:spPr>
          <a:xfrm>
            <a:off x="5791320" y="842400"/>
            <a:ext cx="3047760" cy="5409720"/>
          </a:xfrm>
          <a:prstGeom prst="rect">
            <a:avLst/>
          </a:prstGeom>
          <a:ln>
            <a:noFill/>
          </a:ln>
        </p:spPr>
      </p:pic>
      <p:pic>
        <p:nvPicPr>
          <p:cNvPr id="583" name="Picture 4"/>
          <p:cNvPicPr/>
          <p:nvPr/>
        </p:nvPicPr>
        <p:blipFill>
          <a:blip r:embed="rId3"/>
          <a:stretch/>
        </p:blipFill>
        <p:spPr>
          <a:xfrm>
            <a:off x="1066680" y="842400"/>
            <a:ext cx="3047760" cy="5409720"/>
          </a:xfrm>
          <a:prstGeom prst="rect">
            <a:avLst/>
          </a:prstGeom>
          <a:ln>
            <a:noFill/>
          </a:ln>
        </p:spPr>
      </p:pic>
      <p:sp>
        <p:nvSpPr>
          <p:cNvPr id="584" name="CustomShape 2"/>
          <p:cNvSpPr/>
          <p:nvPr/>
        </p:nvSpPr>
        <p:spPr>
          <a:xfrm rot="16200000">
            <a:off x="-1763640" y="179136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No Viewport</a:t>
            </a:r>
            <a:endParaRPr/>
          </a:p>
        </p:txBody>
      </p:sp>
      <p:sp>
        <p:nvSpPr>
          <p:cNvPr id="585" name="CustomShape 3"/>
          <p:cNvSpPr/>
          <p:nvPr/>
        </p:nvSpPr>
        <p:spPr>
          <a:xfrm rot="16200000">
            <a:off x="3002040" y="181224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Yes Viewport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Recap Bootstrap 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Viewport Inclusion</a:t>
            </a:r>
            <a:endParaRPr/>
          </a:p>
        </p:txBody>
      </p:sp>
      <p:pic>
        <p:nvPicPr>
          <p:cNvPr id="587" name="Picture 3"/>
          <p:cNvPicPr/>
          <p:nvPr/>
        </p:nvPicPr>
        <p:blipFill>
          <a:blip r:embed="rId2"/>
          <a:stretch/>
        </p:blipFill>
        <p:spPr>
          <a:xfrm>
            <a:off x="335160" y="1828800"/>
            <a:ext cx="8122680" cy="296640"/>
          </a:xfrm>
          <a:prstGeom prst="rect">
            <a:avLst/>
          </a:prstGeom>
          <a:ln>
            <a:noFill/>
          </a:ln>
        </p:spPr>
      </p:pic>
      <p:sp>
        <p:nvSpPr>
          <p:cNvPr id="588" name="CustomShape 2"/>
          <p:cNvSpPr/>
          <p:nvPr/>
        </p:nvSpPr>
        <p:spPr>
          <a:xfrm>
            <a:off x="304920" y="1219320"/>
            <a:ext cx="524520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Just include this line in the head </a:t>
            </a:r>
            <a:endParaRPr/>
          </a:p>
        </p:txBody>
      </p:sp>
      <p:sp>
        <p:nvSpPr>
          <p:cNvPr id="589" name="CustomShape 3"/>
          <p:cNvSpPr/>
          <p:nvPr/>
        </p:nvSpPr>
        <p:spPr>
          <a:xfrm>
            <a:off x="234720" y="2693160"/>
            <a:ext cx="8528040" cy="109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And then include a variety of @media queries for various sized screens.</a:t>
            </a:r>
            <a:endParaRPr/>
          </a:p>
        </p:txBody>
      </p:sp>
      <p:pic>
        <p:nvPicPr>
          <p:cNvPr id="590" name="Picture 6"/>
          <p:cNvPicPr/>
          <p:nvPr/>
        </p:nvPicPr>
        <p:blipFill>
          <a:blip r:embed="rId3"/>
          <a:stretch/>
        </p:blipFill>
        <p:spPr>
          <a:xfrm>
            <a:off x="335160" y="4122000"/>
            <a:ext cx="6391080" cy="694800"/>
          </a:xfrm>
          <a:prstGeom prst="rect">
            <a:avLst/>
          </a:prstGeom>
          <a:ln>
            <a:noFill/>
          </a:ln>
        </p:spPr>
      </p:pic>
      <p:pic>
        <p:nvPicPr>
          <p:cNvPr id="591" name="Picture 7"/>
          <p:cNvPicPr/>
          <p:nvPr/>
        </p:nvPicPr>
        <p:blipFill>
          <a:blip r:embed="rId4"/>
          <a:stretch/>
        </p:blipFill>
        <p:spPr>
          <a:xfrm>
            <a:off x="335160" y="5150880"/>
            <a:ext cx="6638400" cy="437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3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594" name="CustomShape 3"/>
          <p:cNvSpPr/>
          <p:nvPr/>
        </p:nvSpPr>
        <p:spPr>
          <a:xfrm>
            <a:off x="304920" y="914400"/>
            <a:ext cx="8686440" cy="265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  <a:ea typeface="Roboto"/>
              </a:rPr>
              <a:t>Activity: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Spend the next few moments on the site viewportemulator.com and visit your favorite websites using various viewports.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Notice how the sites change display wise.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Picture 2"/>
          <p:cNvPicPr/>
          <p:nvPr/>
        </p:nvPicPr>
        <p:blipFill>
          <a:blip r:embed="rId3"/>
          <a:stretch/>
        </p:blipFill>
        <p:spPr>
          <a:xfrm>
            <a:off x="0" y="0"/>
            <a:ext cx="9268920" cy="7009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Questions?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Extra Challenge </a:t>
            </a:r>
            <a:endParaRPr/>
          </a:p>
        </p:txBody>
      </p:sp>
      <p:sp>
        <p:nvSpPr>
          <p:cNvPr id="598" name="CustomShape 2"/>
          <p:cNvSpPr/>
          <p:nvPr/>
        </p:nvSpPr>
        <p:spPr>
          <a:xfrm>
            <a:off x="365760" y="3852000"/>
            <a:ext cx="6457680" cy="66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000" b="1" i="1" strike="noStrike">
                <a:solidFill>
                  <a:srgbClr val="FFFFFF"/>
                </a:solidFill>
                <a:latin typeface="Arial"/>
                <a:ea typeface="Roboto"/>
              </a:rPr>
              <a:t>Time Permitting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600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1" name="CustomShape 3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  <a:ea typeface="Roboto"/>
              </a:rPr>
              <a:t>Activity: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With those around you (and using Twitter Bootstrap), create a complex layout of your own.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You can use the layout provided to you as a guide, starting point, inspiration, or not at all.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Picture 1"/>
          <p:cNvPicPr/>
          <p:nvPr/>
        </p:nvPicPr>
        <p:blipFill>
          <a:blip r:embed="rId3"/>
          <a:stretch/>
        </p:blipFill>
        <p:spPr>
          <a:xfrm>
            <a:off x="0" y="685800"/>
            <a:ext cx="9143640" cy="53222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1694</Words>
  <Application>Microsoft Office PowerPoint</Application>
  <PresentationFormat>On-screen Show (4:3)</PresentationFormat>
  <Paragraphs>423</Paragraphs>
  <Slides>96</Slides>
  <Notes>35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96</vt:i4>
      </vt:variant>
    </vt:vector>
  </HeadingPairs>
  <TitlesOfParts>
    <vt:vector size="108" baseType="lpstr">
      <vt:lpstr>Arial</vt:lpstr>
      <vt:lpstr>Calibri</vt:lpstr>
      <vt:lpstr>Calibri Light</vt:lpstr>
      <vt:lpstr>DejaVu Sans</vt:lpstr>
      <vt:lpstr>Roboto</vt:lpstr>
      <vt:lpstr>StarSymbol</vt:lpstr>
      <vt:lpstr>Times New Roman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Lisa Fernandez</cp:lastModifiedBy>
  <cp:revision>1478</cp:revision>
  <cp:lastPrinted>2016-01-30T16:23:56Z</cp:lastPrinted>
  <dcterms:created xsi:type="dcterms:W3CDTF">2015-01-20T17:19:00Z</dcterms:created>
  <dcterms:modified xsi:type="dcterms:W3CDTF">2017-02-02T21:51:24Z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3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35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96</vt:i4>
  </property>
</Properties>
</file>